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71" r:id="rId8"/>
    <p:sldId id="272" r:id="rId9"/>
    <p:sldId id="274" r:id="rId10"/>
    <p:sldId id="275" r:id="rId11"/>
    <p:sldId id="278" r:id="rId12"/>
    <p:sldId id="283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6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1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94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9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6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F7A2D-5EC1-41D1-95A0-A63404C84587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9B3E-C32C-426B-91D9-00F9C970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Plantagenets</a:t>
            </a:r>
            <a:r>
              <a:rPr lang="en-US" dirty="0" smtClean="0"/>
              <a:t>, Great Schism and the 1st Crusade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0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Arab Muslim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55506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Muhammad (570-632), born in </a:t>
            </a:r>
            <a:r>
              <a:rPr lang="en-US" dirty="0" smtClean="0"/>
              <a:t>Mecca, member of </a:t>
            </a:r>
            <a:r>
              <a:rPr lang="en-US" dirty="0" err="1" smtClean="0"/>
              <a:t>Qureysh</a:t>
            </a:r>
            <a:r>
              <a:rPr lang="en-US" dirty="0" smtClean="0"/>
              <a:t> tribe</a:t>
            </a:r>
            <a:endParaRPr lang="en-US" dirty="0" smtClean="0"/>
          </a:p>
          <a:p>
            <a:r>
              <a:rPr lang="en-US" dirty="0" smtClean="0"/>
              <a:t>Received revelations during prayer in a cave</a:t>
            </a:r>
          </a:p>
          <a:p>
            <a:r>
              <a:rPr lang="en-US" dirty="0" smtClean="0"/>
              <a:t>Preached “God is One” and “</a:t>
            </a:r>
            <a:r>
              <a:rPr lang="en-US" dirty="0" smtClean="0"/>
              <a:t>Submission”</a:t>
            </a:r>
            <a:endParaRPr lang="en-US" dirty="0" smtClean="0"/>
          </a:p>
          <a:p>
            <a:r>
              <a:rPr lang="en-US" dirty="0" smtClean="0"/>
              <a:t>Resistance in Mecca, moved to Medina with followers</a:t>
            </a:r>
          </a:p>
          <a:p>
            <a:r>
              <a:rPr lang="en-US" dirty="0" smtClean="0"/>
              <a:t>Converted rest of Arabian peninsula from paganism, united tribes</a:t>
            </a:r>
          </a:p>
          <a:p>
            <a:r>
              <a:rPr lang="en-US" dirty="0" smtClean="0"/>
              <a:t>Revelation </a:t>
            </a:r>
            <a:r>
              <a:rPr lang="en-US" dirty="0" smtClean="0"/>
              <a:t>recorded in Quran, his life stories recorded in </a:t>
            </a:r>
            <a:r>
              <a:rPr lang="en-US" dirty="0" smtClean="0"/>
              <a:t>Hadith</a:t>
            </a:r>
          </a:p>
          <a:p>
            <a:r>
              <a:rPr lang="en-US" dirty="0" smtClean="0"/>
              <a:t>Four </a:t>
            </a:r>
            <a:r>
              <a:rPr lang="en-US" dirty="0" smtClean="0"/>
              <a:t>Caliphs followed</a:t>
            </a:r>
            <a:endParaRPr lang="en-US" dirty="0" smtClean="0"/>
          </a:p>
          <a:p>
            <a:r>
              <a:rPr lang="en-US" dirty="0" smtClean="0"/>
              <a:t>661-750 Umayyad Dynasty – laid siege to Constantinople twice</a:t>
            </a:r>
          </a:p>
          <a:p>
            <a:r>
              <a:rPr lang="en-US" dirty="0" smtClean="0"/>
              <a:t>750-1258 Abbasid Dynasty – ruled from Baghdad, Golden Age of </a:t>
            </a:r>
            <a:r>
              <a:rPr lang="en-US" dirty="0" smtClean="0"/>
              <a:t>Islam</a:t>
            </a:r>
          </a:p>
          <a:p>
            <a:r>
              <a:rPr lang="en-US" dirty="0" smtClean="0"/>
              <a:t>909 – 1171 – </a:t>
            </a:r>
            <a:r>
              <a:rPr lang="en-US" dirty="0" err="1" smtClean="0"/>
              <a:t>Fatimids</a:t>
            </a:r>
            <a:r>
              <a:rPr lang="en-US" dirty="0" smtClean="0"/>
              <a:t> in Egypt</a:t>
            </a:r>
            <a:endParaRPr lang="en-US" dirty="0" smtClean="0"/>
          </a:p>
          <a:p>
            <a:r>
              <a:rPr lang="en-US" dirty="0" smtClean="0"/>
              <a:t>1037-1194 Seljuk Turks</a:t>
            </a:r>
          </a:p>
          <a:p>
            <a:r>
              <a:rPr lang="en-US" dirty="0" smtClean="0"/>
              <a:t>1258 – Baghdad sacked by Mongols</a:t>
            </a:r>
          </a:p>
          <a:p>
            <a:r>
              <a:rPr lang="en-US" dirty="0" smtClean="0"/>
              <a:t>1261-1517 – Abbasids moved capital to Cairo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706" y="1828800"/>
            <a:ext cx="4709587" cy="34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1</a:t>
            </a:r>
            <a:r>
              <a:rPr lang="en-US" baseline="30000" dirty="0" smtClean="0"/>
              <a:t>st</a:t>
            </a:r>
            <a:r>
              <a:rPr lang="en-US" dirty="0" smtClean="0"/>
              <a:t> Crusade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426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“Holy Land” - important </a:t>
            </a:r>
            <a:r>
              <a:rPr lang="en-US" sz="3300" dirty="0" smtClean="0"/>
              <a:t>to </a:t>
            </a:r>
            <a:r>
              <a:rPr lang="en-US" sz="3300" dirty="0" err="1" smtClean="0"/>
              <a:t>Xianity</a:t>
            </a:r>
            <a:r>
              <a:rPr lang="en-US" sz="3300" dirty="0" smtClean="0"/>
              <a:t> </a:t>
            </a:r>
            <a:r>
              <a:rPr lang="en-US" sz="3300" dirty="0" smtClean="0"/>
              <a:t>because of historical significance to Jesus Christ’s life</a:t>
            </a:r>
            <a:endParaRPr lang="en-US" sz="3300" dirty="0" smtClean="0"/>
          </a:p>
          <a:p>
            <a:r>
              <a:rPr lang="en-US" sz="3300" dirty="0" smtClean="0"/>
              <a:t>Important to Judaism because Solomon’s Temple was there</a:t>
            </a:r>
          </a:p>
          <a:p>
            <a:r>
              <a:rPr lang="en-US" sz="3300" dirty="0" smtClean="0"/>
              <a:t>Important to Islam because Muhammad </a:t>
            </a:r>
            <a:r>
              <a:rPr lang="en-US" sz="3300" dirty="0" smtClean="0"/>
              <a:t>started Night Journey</a:t>
            </a:r>
            <a:r>
              <a:rPr lang="en-US" sz="3300" dirty="0" smtClean="0"/>
              <a:t> </a:t>
            </a:r>
            <a:r>
              <a:rPr lang="en-US" sz="3300" dirty="0" smtClean="0"/>
              <a:t>at Dome of the Rock on flying horse Buraq</a:t>
            </a:r>
            <a:endParaRPr lang="en-US" sz="3300" dirty="0" smtClean="0"/>
          </a:p>
          <a:p>
            <a:r>
              <a:rPr lang="en-US" sz="3300" dirty="0"/>
              <a:t>1070- Seljuk Turks capture </a:t>
            </a:r>
            <a:r>
              <a:rPr lang="en-US" sz="3300" dirty="0" smtClean="0"/>
              <a:t>Jerusalem</a:t>
            </a:r>
            <a:endParaRPr lang="en-US" sz="3300" dirty="0"/>
          </a:p>
          <a:p>
            <a:r>
              <a:rPr lang="en-US" sz="3300" dirty="0"/>
              <a:t>Emperor Alexius </a:t>
            </a:r>
            <a:r>
              <a:rPr lang="en-US" sz="3300" dirty="0" err="1"/>
              <a:t>Comnenus</a:t>
            </a:r>
            <a:r>
              <a:rPr lang="en-US" sz="3300" dirty="0"/>
              <a:t> asks Pope Urban II for help in 1094</a:t>
            </a:r>
          </a:p>
          <a:p>
            <a:r>
              <a:rPr lang="en-US" sz="3300" dirty="0" smtClean="0"/>
              <a:t>Council </a:t>
            </a:r>
            <a:r>
              <a:rPr lang="en-US" sz="3300" dirty="0"/>
              <a:t>of Clermont </a:t>
            </a:r>
            <a:r>
              <a:rPr lang="en-US" sz="3300" dirty="0" smtClean="0"/>
              <a:t>1095 - Pope </a:t>
            </a:r>
            <a:r>
              <a:rPr lang="en-US" sz="3300" dirty="0"/>
              <a:t>Urban II gives speech (recorded by Robert the Monk), offered </a:t>
            </a:r>
            <a:r>
              <a:rPr lang="en-US" sz="3300" dirty="0" smtClean="0"/>
              <a:t>forgiveness</a:t>
            </a:r>
            <a:r>
              <a:rPr lang="en-US" sz="3300" dirty="0" smtClean="0"/>
              <a:t> </a:t>
            </a:r>
            <a:r>
              <a:rPr lang="en-US" sz="3300" dirty="0"/>
              <a:t>of sins for liberating Holy Land from </a:t>
            </a:r>
            <a:r>
              <a:rPr lang="en-US" sz="3300" dirty="0" smtClean="0"/>
              <a:t>Saracens</a:t>
            </a:r>
          </a:p>
          <a:p>
            <a:r>
              <a:rPr lang="en-US" sz="3300" dirty="0" smtClean="0"/>
              <a:t>Motivations: spiritual, economic, racial</a:t>
            </a:r>
            <a:endParaRPr lang="en-US" sz="3300" dirty="0"/>
          </a:p>
          <a:p>
            <a:pPr marL="0" indent="0">
              <a:buNone/>
            </a:pPr>
            <a:endParaRPr lang="en-US" sz="33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5" name="AutoShape 2" descr="data:image/jpeg;base64,/9j/4AAQSkZJRgABAQAAAQABAAD/2wCEAAkGBxQTEhQUExQVFhQXFx0bFxgXGR0ZHRodGhocGhwbGh0bHCggGxwlHRwcITEhJSkrLi4uFx8zODMsNygtLisBCgoKDg0OGhAQGiwkHyQsLCwsLCwsLCwsLCwsLCwsLCwsLCwsLCwsLCwsLCwsLCwsLCwsLCwsLCwsLCwsLCwsN//AABEIALcBEwMBIgACEQEDEQH/xAAcAAAABwEBAAAAAAAAAAAAAAAAAgMEBQYHAQj/xAA/EAACAQMDAgQEBAMHAgYDAAABAhEAAyEEEjEFQQYiUWETcYGRMqGx8BRCwQcjUmLR4fFyghUkM0NToiWTsv/EABkBAAMBAQEAAAAAAAAAAAAAAAABAgMEBf/EACYRAAICAgICAgICAwAAAAAAAAABAhEDIRIxBFFBYTKBIpETFEL/2gAMAwEAAhEDEQA/AGi6ZgWYsT2UN8hnPaaRu6S0pZ9wUkHc0yQD+IDsB7Ck7XVLRXDhy0/hyc5BilLVtmUtsaB3ZSsQY8xIA/PvWDka0Kaq5hYie7kAniN2SD88jn6VKWOn6gBWthrm6d3l2RtOCOZJ+fzpLTaB7iw1sG0wiZXiQpIhp43ZHtVjvdTuWrYNmwbmQGlxhj3Htjn34pRr5B38Ge6zS39Nq71lLqpbvbmCmCUNyDJX/qBjP61I6PQ9TFgLbvbRu/uyy28DfLb9wLKRJxk4q2J1gKVfUWlS6xITiYB7Mckd/wDurt/VG8XvWGAuWlhkGQ4kEhhB8wBJBAnMVpzJplLueFbj3XF3U/CQqAQwJN0IxhvKRMYx2kUfTeEtOpAfU375kR5Tt8s+UAz5fUewqe6hdcgEywIxxP0KgUOm2gBvLbGzABmB7zycfnUOTspVRKdJASFQM9h13K1tRCOmDMABZAHplaaa3xOctc+AgBPw4ZrhjPMbTxHqJFRFn41p3Fp2+GZO0/4iMnGPpUW2gvtbNpLRW2ckbh+LmcDBnt71Ua+RNE307xbsJ2fCFw5aECgwT6GSYzJp7a8ZhkBvG2LgYiFJaQC3mEA8gAx71T7Xhm5lAyCcERI7Hkjn3p5ofCXZrh9DA/f9KTcfYcSQ1vju2WKlSVYbdpAiD/NPM+1OtKnxEf4dwq24GVgyrAcDsJ7xjcaY6XwvpWk7t8c+af0ionxU76FtO2nLBWZ9yE4O0JAPtz96UWpOojcWPtd0cSbzKzOpCmG4gyGIUYx6VL9O0CjTi/ecIGaT8SSROQIyS5/FtiRMRii9L1O+2rENuvIh3AiFAY48xyQAeB3qs+PtcFZLa3CxWSylidpPtwJHf2ou9DSLHptUCT/DwbbEZYHyYMyoMgH0Pr2pDVXQu9iykFpI3CE3E5Pm4HafTtVU8J6sDUKGEhwVBB7mDnsRiM+tT/Teu2tXda3sCLbG9eMkSD28sbsEUA0SlrQ2bnxDbcXHBEjG1JUQMGcxPc5ri9EvG8jo6KqxjaYPqPcbhOZ7U56N1ohSG04tsxmLceYHgkkDMCO/Fd674mFm1ccq1t9h2iVMtwvfsfypU09CaHqdJaRu3N5NpBmG9zImfkRz3oHQNKhU2qo2gdgPbPcnnkmm9rrNx1QrachgCJMcgHMgYz2mkr/WnV1RjZR2/CrXDuP0xUtMY51WgYKzsoVVEkDJ5HYR61DXDdJCbVUmNpyPfyyCOIOQOfal+sdcvadQz3kScCELknuFAMtiqp4g6+zPu+OWWAcSonPY/M++aaS7HZNdc1XwNvxQRJLDYOyZyd39Ixx6J9Y11tGlmVZtBoJ85mTASSrCc8YjM4qpdS6mt82286lR3JM8/PFRPVtXvI3bVAEAA+nqeSTWq6IbLNd8R6MkhrDXSY87EWwCMTtX8QjuT3OBUroLyXbdq9YBtlCRgbVVQc7SDme/yFZheJc+UAgCfLUj1TWlrNq2HYqqjyD8IMZx/U+pptWqJRs93rdwsoCfiwATIMCSfL2/1qJvdb+It0JcsyincFbcRGDPpnE5rPela100eHI3m4n4vwghAYEyPsKHhvVrae7t8ztZNu0AJ8zMv9Aaniiw/Wess76faQfhoVkLEEgA/PGJqN0modGDqSpEkQQOR29KStZcZwPT3pPXOQP3P61X0JsdnXF97S2SO/t+/vQ6XqArKxON+cciDjII7+lR+nlyABGPpilCAMT3+X+1P6FYtd1kE5oUkbCnOR9RXadINmj+BtTKW0RLak/ELHb5vLELP1q2aTUu9vUw2QWUAASsAevzn2is98Gu1rqTqELr8S4rACdqlj5vaMfSa2G3bt9lCkjlcc88Vz5E1I0TRnPU/EHxNPYvqTG8o2DkgSybeSCYq0jUkaQ3/hvgbhbeVJIBhVEd+0DOKndH0uxZVRbtqoT8Pcj3k5n35pX4i8enrn9aloLMw8cO+o/g1S2wvfiNoASoIwGJwTjIqZ8H6fUaZt1wBd7EkcwWwJ7dvuferi14Tx+/ekr3UbMFWK/cffP7xRboCldS6gtrUW1AlLgAloWGLRPE/Of9qsqaFQDuAxyef1qsePrFl7aXQ2bRlgAZKgywmI9/pS1vxEj2WvLcX4QBnBkexBPORj3qZW6ZSXomf4m1Kqhkt5hAMbeOYjmjpcHxRbg7thae0BgM+81UfD/iBbzbEDIyqdv4fwyJyBIyRj3qNXxU7ahUUblLhBLNuywWcGB6xFLjvodaLedFcfUvd3bbVtQFEsJYrJIGAe2ZpbpGntadFUXQW5YghiSYyYk8zzVR8ba7UaZ1UWxbH/ybVYkz+HIMY5HvROpdYvDpq35Ad4BIx/OyEiOD5fzquLdfYtdlq0KuqbWYk78HaQFXgCSo+WJ5qH8Ta7TMbQ1G2UlkQhnHmES4WDGOPyNRP9nGse78YF2O0IQCZALbpOc9hVV6+H/jL4yx+KwjmYMYHyFVCDU2DqjWtClv4Sm3sFkzsCYAU5gegknB4rJfFLbNTdmWHxHiT2DGO/pFaV4Q0jp0+yLga22+7IYbTlpB8w9DWX+L2P8AFXgRHnb/APoitMf5MhuloHRdYywy4KmQwMEHtFO/Dev+DqRcg7cqxHYMc8ZMRxUclspaEjOT/pXCh478/Xtmr7sm2SPVNa968XZogwgk4A4j9Z9SaJr+t3biFLjb1wQCMgieD7yZplYtkBZPOSe/2pC7k7jIA9cSf6CpS2JyZY/CXW2091fMdrnawYtGSuY7RBE+5ph1d2u6p3uHdLtJBxAPlAPpxUM99iYkZ9O3sCan+jWbj2r1tFkFVLE5gK0iCMyTiBTcatjUg/Vepvc89xyzKpCg9p5+uBTJ0G1d2WA4zR79oggDmYOOIB+0cfSkUmGE4B/Ef04/c1FUJsMqecCZxgfLtPEU3v7JMnPEU3v3IB2kmT6RH50leWTOcYJrRIkVLgBlSOc+/wBaX0V5PiL8YHaCPIDAYT5gfp8qj7hGQOKU+M4AaPLxxjjiqoCV12qWSQqqs4UYHPYD9aaJqVM/iGCAR6/XtSVm2HkseSAO2aGoAUAHJHA7fXtSSoZLpoT8M3I2qCB2kYx9PeK4+mVkBZJzAzk+5NIa7WXEv3LSE7WIBXGRt4yOMkx60SxdJfZ2yTM4pOOylQp8SbgXIETOPp9Kjr10FszzMk/7U/04RWIRgxgf7xUfqGaQTwCAO4ppbBrQ5XUqBBIJHeJ/rXKj7i5PH0IoUUZnoHT3GtMy27ES7HdgfzSd0Zbvk8xSi9XuMxCmzIMNBJjj86T8ShjavfC/9T4bFZxkrOJrJekC9Z1Nhbu5HZ7ZyfNtdgJP0PB9Kwj/ACVm7RsI1l5yVLsIx5VA95HP7NJHdDHc7FRmWj3PGeKW6epDXQx3HymRwSUAJ+pFIaXUWzduWt03DbLMADwAcycd6j5AQayCELDLR/NImPT0p1sCyFC8EkAdsnGcVE9Y1/wbFl9peQFjdtAIG3P1FSd+5tDSIZRMdsDj6/1pMaGfiAbtFqI5axc7ZwjGOPWKxzR9RdbN60D5XgwexBGR74j6Vrtm817SuxXbvRxGYA2x3+9Z94e8Eam+FYLstkZd/KI9hyftWuJraYPXRJf2bdKvb2vMsWWtMockQTuXgc8qRxTvwH4Vvfx1u867US4zDf8AzRuggc+8mrn4b8PjS2tm8vJnzQAP+kDgHnn7VMaNtm7zbmIMYAg9ogVEp7bQfRWPHPRG1D20Loql+TMmYGBGTHyrnVfCIfR29LaMKseZ4P8AOWJgDmScYFTV/Tm6Dug5Xk4BUmCucHk/QU+valVXe7KixMsQBx70uV1QdFb6H4PXSo/wXY3GA3FuJHHlUcZ9akNN4dtDe0BblxiWuL5XkmfKxkqvaPSnfT+t2LjkWriuQMgHt6/c05vvEvJHtk/deJ96NhYiOnqFiWJMCWO7/KDJ5Pr61Wh4O095xddFIa45fcSHkEgIIIAUGZABnaM1LXuv2dwUkMCxjGCsKw5x3I9MGleoPZugSOG3goI83E8Z+tG0FmdeOvD11H+KLNu3aUgAp+AjgNHYnvVMv3yJVVM9z3IrfG16lSG8wIgg5kR3FZ51bwhcuaj/AMtaPwQVMsQBPJAnJH+9VHKl+RPBvorHWfK+23bChEUMCxMkidw7iZkjNQlwkxuf79o9RV2614avPqDO23bbbNyCQIRQYVAOD7f60/1P9nun2711Nx4/EyhTPvt5HyPpWkcsKFLGzP7ebgIUMFgwMjHrUi2sZAURmXdBYDvBJH2NIazpjaa86XCQIww/mVsqwn1H2NNBAIIBgdz+X1n0rWyFokLjEkEy2ZPaPpRbCPdO1ZDEwqgEsfSFiTP9KT0lpWubZmckgxHzPetk/s80dkaZLwtqbgZ13QN3ODMSZBj6is5OkNKzH+r9LuWNwu2rif4ZGDPJzPf9RUPbcqZ9633ruks3d+9oBb4e0kbW3CNp3DBnIHYqDWJ67pNy3qLtpQzm25TyqWODiQJinCVrYSjQ1Fgkb2DQeDGOePlTj/xNdoX4S7Zkgk5IBA+mamtD0LXXAQ1pypEENtWRM94IyBU90z+zu5O57QBH8paR9QMfnQ5JdjS9FV0+r3qAtgCT+JVESPpTbWdHuZIyScAEk5PyitYt+CGAhnVB/lXj3/Yp5p/CVhR5nZzHyJ+0VmpP4LfGtmZa3o4a9cuN3jaBODAGaT6ZoyqsXC84+mM/XtWv2+gaZRIthhE5g/rNL6W3ae2j2kUSBGJ7ZHbI4njFDcn2CaXRidjoeouXP7mw0HlipVefVoqZ0X9nOrfLfDWcmWJPpgAR35rYkPywOwoPcJMAn+n+n/FVyZNmVj+ya9/8w/8A1k/nuoVrqkxwD8+f1oUcpewsgbuuGoa6dOrbrZKwVjzKCvyjcIiarmj8CXbtz+I1l2bshgq9iuVBbgAHsBV4CgTEAk5gASfUnvXLt7apafn2x3/1rHrouxBxt81wohcKDmc8QMZ5plqjp9Pe+M8yU2tc80KvownbHvE1H+IzsuhvNMTgFtpHuOMZj2qA6x4htMP71gwwfwScDB4ppWIuy29LeQCUuqpkSQdpOZj6nkU7+PbUSM+4lj+VY0vi64rzYWE4O4fjj5GVHyM1fui9ctXRb32LpZ1yslgCMHBMx98UShXYJlpS+uTE9pMCPajPen9zTJtPbt6gbECpeSCIAhhgYHqD+R9aNokuKG+I6nPlCrt2gEwuSSTxJ9amgTFwp7/cCjPOCPUe/eull9fzFCZBKZIE9+0SPnBpNMY10Ni4rXPiQCbm5AI/B27cc+9ZZe8NarU6h4yi3HAuO2IViIGSfoPStX1Fi5dthUVviepkD2zMxTPpquqkXYNxTD85Y5Jj0Mj6zVY5OPQSoa+G+irpbe0GWP42jBbjEyVGOJjn1pTr+jNwBQ1xSwxtYKBByT3JjsPUU+VWtovLcDtPzMn85pfVlRbLOQAoLSTEQPyHM07dk0Zrounn+LNq4zDaN28QADzkzHpn1q92OmrYRgGnhgT3B7z++KrvV+m6q6SwsILj29oKPIBkEMx28jPHqKn+p3tzqkEFFVW75Hp96zySqNsuMLYfS2d5mMTgT9PnUpc6VuUSPp++Ke9C0BGD+xPf3+dT/wDBDHt/xXmS5ZHZ1PJHHool3RbJCjHB4z+5qt9U0mxty4PqK0TqumjIxA9KoXXWlozHuPWOPuPv7VWGUlIqVSiQ+sT+JI3FQ6oQPLuLRmFAzPJie+PSiab+zNLjrce69wEgkbdm4enYrj2mkGJBBz6gjH2/fpWjeHOp/Hshj+NTtePUDB+oz969SE2cU1RVdF/ZhYUkhnE/5uBMxkfnVo6P0RNMot2v/TLFn3SxJhQIM4/CO1SjmmWuuECAGJbGPSD71bfshFdbw6r3AtxwrfFW9/d4kgFYggySIJ4/FgVI9J8OW7N27dBYvcZiwJ8o3Nu4788n8qYdc6kVULtYkCJCkGfl6+9TPh/WtesK1xSjgwwOcjvjgkQY7TRtIB+1kFSpHlIggYrmo3KFhd0mMnj3JOfXPzpWwh4MfSnjWJTbyDg+o9CPkf1qWwIrVOyr+LI/feoc6t2YoWI8s71ABz2mOafavUW7azduxzz/AJct2PArh+H8RbWWdk+IAZHlDAEyBHfAqNl6ErWrIdQSpJBwcE7Y4xB9fXNPpBmGE8z7T++Kr3ju0yWbLWEJurqFKhQST5WxjMHg+xNTujcsqsybGIEqQCVPcSPQ1pHqyH2FZeJY+/lkH34x6UqrZgK3GDiPl8/nTge1c2etOwOBj/h/OhR1j1NCnsRAJp2CxNwgCBkRA4AnIpVtIApZlGIyTP2H75p3odUl1AUIcEcrLCY9QI596VuqXQhVInmYnBBECZ9azZaM9PR9Xqblyb21FuELuJbgwCBwOR3qG68g0er2PBYqrhowC0jj08p+9adpeluFvDd8MtdVlYZO0FSwgERIBX60XrHhrS37ou3bQdgoUbgYgT7x37ir572Joq3hzW6fVG2rpb+IghSwBz/MQsewziJFWW5pdPaZd1xEYZwApYZx6x8vSnPTujWLU/Ctqh48uJHpjtRtR0Sy1z4jWg7RA3EkD5KxIHNS0mwsXCW1IjaPoKS1jkQVtlp3biBnAkc+sH6/OnltSBAgAcADj7USDIjPMmgCOu37wuKlu0IDQ5J2wJwRgTK59qe6PU3wpDW1J4nfAPl5795Gfahf1G0qpIDMCQsTMR7xShkwZKkcgAGR3GQaTAJYBtqV+KN4V2O7mGBC5JwA23nECqt1vqmo0yBmCOyODfEGNlyNuxj2DSpPuKmOp9LW9etvsJIBS4Qc7TlRBEESMnn71XPFKpcvPa+I+VClVyX3BV2lmy2CxjMEg54rSCQNE7a6qc/EUIBEDeCfrgR9CaQ6jeW6M7oExsLdwV4VTJgkYpzpbyl0HmIjeAYAkqDP4iSc9/6VCeIvFird+HpU+LqSCCRwvzPt/wAntShByehSkok1o9WwLKFOPMQwgySZMEkx7e1I6Iln3E5Ykn65P79qh+haa69y3/EXmfJLBSQCckDkDn2qRsMbdxjAxJk/0+9cnmfxfH9nT46tcjSeksIHyqWJxVG6T1tY52mf9TOP9Kmv/FgVkHHH1iuPHl4Jqh5MLlK0G6tcEHP2rOusjzN/eQAe/JHsP+kn7VZOqdTxxPvI79ogn61T9fcBPOMdvp7UY+7NapURF5c8k/P8z95+4qweCtWEuOrHaHAie5Hp9CftUKUHJ+/0/wBqhfEt/wDDbtiX/HgTCqCZNduJ3NIwnHTNna7PHHrzSOpBazcgKx8sD0M4/r3rAdF4y1dsytzHof8Aeau3h/8AtIvONhVWJ5UjmO4I5r0JeOzlUy0dR0t/49uzzC77kXLgEDjYJyT7nFURfFOo0zNbtOAm8t5lDGTjJOZrQ+m+IF1F34jIUcKFOcRJIOe0mKX0XQLFo7ktr8SSd7ZbPOTx8hWSXDtFN8kOfDusuvp7TX123SvmBAE+hgHEjMYqUTVRxTHbXVaoYBV0abVDqLhWYZ4Y5weRGcD6U62LuDbV3Bdu6MgcxPMUmPfFN7d4hzbYZAkETBHAI7CfSZpUh7HrP3ps1yDFKUVhmn0ARtRDKpHIJGPSMfY/lXL1zOD9D6xMZ7xmKEZn9/WiXdOCSfXDTJBHERugcc+1OxBbF1mVTkSBgjIPcHHY0K4+6fx/l/vQoAaeH7aWrFu3bYugUFWwJDSZxjM1K2733rNP7LOoYu2izFhBVTkQMHb3EGJHHHvWiW+2fzpyVSoFsdsTiPt/Xik/iTxP+lGUGeeeK6QP9qQBQ0/v/Wugn2oxSKAQUACDHb9/1rqj3ol2+FZAf55APaRED6z+VE09lgxltykkjBkSSY54zH0FACr2QSCVBYcEgEifQ9qI2lUzIweaXpvrL6qp3xBEEAEkzjAyTRoDuiNvYPhbfh9tsbfyqN6ydPbVmurbVSpLPgGcADiTIZvXjiu9MVU0/wDdo1oDG1iSQTHEnjNUjquge/qX/iLha2hDW7fAIYcsfSQw9yPetceNS2TOTi6EX197VqLWm3WdKgCG607mCqFAX1wBgfUjipXpXSLdhdtsRPLH8TfM/wBOBS1sAAAQABAAEAD0FObddcYpHO5WBtLiZiP9Dx70rpdfZePin4bCPPkKZ9+31pRlZh5eRwO319qZWrAY/wB3iTBt8nHIX1HufTPqeLyvHjm779nTgzPH1/RN6fopOdwK9vfHOK7qNNcGIJzyCP8AD8qr+nuMqwly6kggQceUZIG6BA9qZ9P63qmQf/kAY7/DJ/W2D+teW/AzJ/kmdq8qD+B/qLTkbGUkmP3+VIjptwmNhGO4j+lRGu6zqCJ/jCSDBYIywOYgKcyJqF1utuXAd+ou3O0AmZ9MkAD5itV4WV/KJ/2Ieiw9Qv2rQIvXkXnyp52POPTP1qs9Z8R/+We3p7Xw7dwxcZvM7CcS3ImODxUVeDWw21FLcbmbeQfl+EH5io3V6p2UK7Ese3PeYjgfSu/B4UYO3swyeQ30MhS2lDF12TvkbY5ntT7Q+HdRdAZLR2nuSB+pmrx4e6KmnCkqDdjzNzz/AIfQV6rmuJxk2jMoVollzHqDhl+36CrHY6mgA3NjaSGPEAgD65A+hqvLc44pzotQV3C3tmCbe4eWe6kYMTnHvXHkhyRUZUy1LcHCmSADzwDMH6wftRgKo3h/xsty+tu/ZFu+f7suDIkdjIlZafXnmrb1i+9pVdVZtskhQCD5TAbIgT39R34rjlBp0zdOxzdRiDtiexJ4PrwaLp9MAM8nnM59ajdB1K8Y3Jv3Qw2AwoJXcsmB5QTExJHpFTcetS1RQgcf4o9s/p2owX9nNKEUUmgQQ2/X/T+tdC88xA7/ANIo54/4pPd2xTAAJ9B9zQo/xPahQBlHg7w5qk1Yuqmy2txgWfyhlkqQByZHHbAzWmgQrOcQDP0E9iafXmk+pogE85+3eqlPk7FQ00GsZuUYDPm7SDHoJHem/VtTdWw724LZ2tE4fcFMceUle/2qWWBwMenH6UwHR7cqZuEAEbS5gyZz8u3pSTQELpNXeLFWZWZbhdCpAy8iDuHEfEGJEjkVPabSujDzeUiWU5MkkwCOwJPM8UNB023anYDzMEzGAPLj0H61IBY5zQ5DEX04aJJEGZHPBHzGDyKcKoGB+/vRHP7ii7u09qkBRqb/AAmFwsGwVAIzyC2QZxz6dqWFHA+VAEb1kRab/pP5QarHUCGCX/8ADh/+lokn5Ha3y3VN+JOrKu6ztYsV54GRggn94qP0pVlGVZbqmQIgMCVdcYAk/ZxXTh0ZZPYibQrqkCm9lWUbXBlDtDH+YD8Le+In3BrrXK6kYMd2rxHtRLlm2/Igdvnz+xTUuTzXd1S4pjTo7d09zdyTPdpJOIkkSf0+VRHSunFLazayAAfnxOff9amFvn1rgun86XFj5ELqNINreSP+7jGTG6mqeGmdQzIq7gMnzMAPap+UZ9p/EM7exjif9KOupJ70cR8iEt+D7YySW/xCdoPzg5HtUppOk2bbbgigwB9uMcCl7zHaCCaSTOfvT4+xch04mm2yKG6l7KlvZRyTgCqSokSspvbbIHvn9BUV17qNvTjaDvvexwnaT9O36Ul1vxIqg29P8muAZPsn+v8AzVO1LZAJ8xOBzEZJJ7moezSKH3iIRDlbgdzuZnUDPbaeSCPUDitM8Edc/i9ONx/vbcLc9/8AC3/cB9wayfqb7rSMfiEnu2RED8J9P9KdeD+uHS31uZKHy3AO6n+o5Hy96mePlAtOmbjHzNGCE0LV0MoZSCrAEEcEHINHiuE1OKK6qUeMV0CmAQr3PzpC1fQ8MCR6fT7/AIh96duCfWojTeHLVu4HUnAIAOYBzGe8/wA3JgTMU0Ikik+tCkkZ0AUQYxJJk/OBQp0BW+i6PXfFW5f1Km3Bm2qgTIOOBEYM5+VWZaoHTOuDQOdI1qEW4fObnYjkLtxPPNXMa1CszGJz2+36iiSb2HQ+712kl1AKhgZETI9OaLpNYlwEoZiJ5wSoYAzwYYfepoB1bFcJ+dAD2opA4ooAmtvFbblVLMFJVQJJI4A+ZxWbWOtXTqSwuzdaHKkQBP8A7QlfxAQMCMk9zWk3rbmNkAg5ngiCPT3B+nvRbOh87FktkYKnaNwgRHGcyZnvVRaQ30JdB6j8e2G2gEYb0n2PB/pUqFFNdD05bRcrEOxaI4nJE8xMmO009ApPsRU/HOnJ2MJBgAe/mzPyH6moTod6UuW3gN+O2N0S0QVJwJKxGeRV86xpPi2wD/KZj1BBVh9jzWfHQOG2OFKXPJIkwWEo0bQOYnPDH1FaRkq2S0P7/wAW1tDMyzGLi4P1/wBKDXxPntAnmUMH7Uz0263bY2me23mwrGOAY+G0p3/w9qbjqzjablq1eZsblBsGInJtnaT/ANsV0qRi4koqW2/C5X2cY+4oraJ4kQw9VINIpr7LEhmuWnMYZPjLnP4rfm/+tH02nVyTZuJc97VwEiP8p8/5CqUkxUxBmI5kfOum4Ypz/FXJKsQYOVuLB7Ac/rNRzdbeTsW2o7QJPMev9KoQqm6QYJ+lOxo3IEIY7fv61FHqt9jBukfIAR89qzTDUX3Ilmcj/MT+eTR+wLE2mK/iZF/6nA/KkrS2RM30+SgsfyFVolRMwIyeMcdwa6dYgUNMg4BAmT2jGalugSssF7XacfzXG+Shf1M1XOvdea6fh2xstj+Wefdz/T279nDXMgQZIn5Zqu9aVt7qo53QAM4MdqXK9FKI3u3okDLAgEx6+noKFjpzFQ7SsFoB5OT+VSOl6cBud8yVIU9vnmkeoauRtX3/AD4pX6LoYO4ayB5ywaP8qgduaedB6K14z/JMY5JPZcGPmcVbPCn9nt10RtSSqkhhb/qwOMjEc/pWlaHptu0P7tYickljn3OfpxWcs6SpF8b2RvhvR3bdpEYBVRQAO5A9hx9SfkKnNorsD/ijbeI+sia5eywKopQIPaiEVwMe350roKFCoFEahuMZ4/fFFUfWqsVA/fNCu0KYigeIOjWtRct3mKgFCrkMFyhgcwJMH7YnFMfB19jefS3FIChjaF0FTtkGCCJ4AYRHBpUa9d6MG/mO3JlYUZnBJ3N+Xao3xBqfham1qkuvddCPiNEKIP4B6YJEEk1pFfA5Gj6DTG2u2ZgzMRz6CkRds2roQIFZ1kFVxghY45Ij7UdL4ba6klWAIz2IkGlLdz07GD7YB/SsxCljUhmYQQVMZHOAZB4jMfMGnSrNIcRHFK2m7etJjFQKVn50QYrhekhi1AUmGiuhqYCyVBavpzG6wVQLYKGREnbBA9cRxgcZPFTG6uqFzGCTJMDJoERv8KGtlWAYTwRn8IqJ6j4asu9mNySc7DP/ALbEYafSrgtsER+lJvoUZlIEbTP/ANSv9aqMqE0Z/qfD5S+ALiM0DarHYSBn3BPaPlUFf6M6IfiWjnbmJH4h3WY+9aR1bw/8W9buC5Hw2DREzBGPbilF0zKIiCDM+2/H5VosjJcEUDp125lBdcqBhWi6oyo4uAkRP8pFRDI+8qSsLkkDmWb6CAPWtMbQWnckorHac8NgJ/MM1BW+gp8ZgQSIyN3+dvTmhTVBxZR9M7E3JY4ZgBwAFkD61zpdgPZlpiFLHMmfU9qv/TOk2AHUohbe4yAT+InnmkdZs/g9rQA1sQswT5ce/I596pTT6J4szzVai3d3WkjII8oEe0wOJGakNP0y7cWwQPKXO0kiPwMIxMEelWbwt4ct2NKiwBcYbrjDkse08lRMAUTqWqt6XbcbCq0t3JwVMD1AM1o060Snsa6foV34m1iolORJ7x7ev5VC9Q0ItXLhYebOfSYwPvV96Xq0vXSLZ3EKAVI2tmGmCRiI+9cu+DBdvvdvOdhOEUwSIHJ/lHsM8ZFYub/6NUvRmqaa/qbht6dC8EZHCx3Y8D6+netB8LeBremi5dIuXuxH4U/6ZGT/AJvtFWzR6S3ZQJaRUQdlED/n3pbms5ZW9IaVbEVtYwY+dKWye8fSjMKKKzKOwK78q4ooBqAOCjD50UketJXNSFyJoAVuUEonxNw4wfn/AEz9q4l5TkER95poA5ufKu0CB6UKoVGJanrStcNxU8oJ2hjIIgASMxxP1I4Ap02tua4/AdxYsLDMgG57h5UkkAKBHyEzBqr9OU7SXmOOII7Tn3inHSlNzV4JBCyNsbjtCrCg4JOa26egfRpXTNSllEtWt21TlXYloIPDFcAHP5AVK9Igyck48xDAGAomCSJx29KrWi0RLgNbcS05kkgg/iYkAGewFWG3qdiMVQ7UwQo9Pc4P0JrKQElpdcjs6QZRiDPt3yBz7TTRX1FtFLj4rAkHbEkHhjIgHtEx6mlNLfV1VhPmAIjHIkc54p8i+9JsDuguObam6AHIEgEHP0wPlmnHxKRW5HuB86Ojg/P5VLGhVXpVRSaxShcChAKBa5dUMCPXuKT30YUWAe3iMn5nvSq3DSO7j0owamIPp7hiSpXJwSPvgmlRc/ZpvNFZqVAGZVyY59KZ/wDhw3FpgkmMTA5zn1pZWnj70e2Pc0WwoZdQ0CJbuXFQswDNgwSfpn/is80lwO3nMk4JrVdvvzVL6/pLX8V/D2gqOygqpMSYYkwTjgAAd5mK1xSrsmasY6i0RkbrggAbG2t3y2YOI7VDdQ093azJpg90fhNy4G2niQrKExPelhfVb38Ofib5CzHlLcQH/CTOOecU36r1IWHKNbum53VUyJMcc/b0roTRlT9EX0bpV2z/AHhuN8ZzuYgyAe2e5zzWkeHvFlu//clv/MKIYGBvI5KEYPy5rLvEPVmW7btIFWQNxncYbjviq1p9xI2bt042zM9tsZn5UpxU0XG4npTf+zSymo7pW74VvfO74a7p5J2iZ95qRDVxI1YVxTE6oh4IkdjkRPrT+RRBZFUqEAXD3X86Bve0UlcUHg9/3iuopUnikwR02DyTXVt4ijXH96QF4HgNj1Uj24IoSGHNsRgfv60ys9Pg7myYgE4j7RTz4uYiOcHH2ikFvkYPJ9JPf3+lVoQ5W2KFJLqBHH3mhRaAw/rbD4cQYnEHjvyKhOjqW1SZiMn1jbnMc1aupdIa8vl2gLlmfyge2Jkn17Uw03grUMbd4i3sI3NLx5V2khpgCVMTJrSDtDno0nRO+wSQ2BkEE8R2Een51KWVP7NVnW9M1Fp1S2AttpVWkDb3AiJwPLIDce4pa7qb+n/Dv1E5/EgHJUADcDEjLHA71H+NvoVlgFtRgKATJx3Pc/Ol7agfUZFVnpl7U3yLl22tq0oLKFuq5cGPNKtATgiOQcSDmWWw+4MGwVG5SRkDcRA3DaSNx4yF9qTi0Fkvbhok96T0pbzboEGAAZwDgn5iKaspUwRz7gwRH+H5j70str5+/FKhjjd+lGN71IoqEiMz8xNABeKAFUvjuKWW9702BAOOaHxJpMB3v+UUQ3fTim4ntx7H+lKA/aKKAW3UopptZvhlVlYEMAQexFKLPtT2IWDUJpvYs7S5BY7jMHgE8x/vNLH6CgBVDP04qt9d8MpqNQmpaWe2IW2TC8zukZJHocVPB4MTXQc0laGZX1TwfqyT/D3riKTxcLAgkzjaD5R2JE/OmPWfCuuv3rptuzKXgS7BVAidx+fbOK1+RQ+Jx6VqsjEZZa/s1u3blouy2glm2rQNxLqokjiZPc+lXXw74P0+jJNsFrnHxLkFgDyFgAKD7fep8sD3ik/iDipc5NUCB/Dw5aTBABXtI4PE8UYNFBG+1Jvn1HeoodirOIyO/rRTJ4kfnRFces+9BGA7x78U6AAjMYPtRwJrhWT2iOZzP2/OaK4IHJHy/qaBBblzzBQSD29/vRZySJmTyccZ+QoXNQGXysJ78H/g02fcZh/XmIJ94zFAx2hPt7fvvXLg9+Pamv8AEwRMCPy9hxXBd8w7TGaYAa8R/wA/70KQvWkLE4rlAGZ9RuMob4blbhED8vtnM9qj+mtqELm5dvEWbZhFvONrHKkCYKjkjHyNChSxt1RpNbLT450l59NZKXHF0FQVVyoYkR7D1z7mq94Zs39NrrGm1L3IK7rdtbhKq2SuJ24Kn6gGhQraDfFoyl2agm4CJPzkjEzGCZzSu9gInGe5+Z78ZrlCsrGGCk85HueOPX5UuIHHNcoUgEHuN3Jz70k9xsfqf6+tChQgDtcgZpxZuMRMYMfUetChTAP8aJ4FB725WXbgiDxwZrlCgAmkQW1CpIUepJP1k/kMU7EkZH1FChQB1lbAHHqTmPaBR90D1I9aFCigDmuRXaFIAp70UniKFCmI6Tie9cY0KFOgONeiuITzwfT/AIoUKkYUjsck5/YpLdzKxODMEkD7yKFCmAA22OYGB9iKSu32EmBtgEGTkn1EV2hQI49wn5fvmkLgIBEx3/OM5oUKBnCTOYIHBiflyeaTYHE7cD1Yj7RnvzQoUwFleBEN9IA/WhQo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xQVFhQXFx0bFxgXGR0ZHRodGhocGhwbGh0bHCggGxwlHRwcITEhJSkrLi4uFx8zODMsNygtLisBCgoKDg0OGhAQGiwkHyQsLCwsLCwsLCwsLCwsLCwsLCwsLCwsLCwsLCwsLCwsLCwsLCwsLCwsLCwsLCwsLCwsN//AABEIALcBEwMBIgACEQEDEQH/xAAcAAAABwEBAAAAAAAAAAAAAAAAAgMEBQYHAQj/xAA/EAACAQMDAgQEBAMHAgYDAAABAhEAAyEEEjEFQQYiUWETcYGRMqGx8BRCwQcjUmLR4fFyghUkM0NToiWTsv/EABkBAAMBAQEAAAAAAAAAAAAAAAABAgMEBf/EACYRAAICAgICAgICAwAAAAAAAAABAhEDIRIxBFFBYTKBIpETFEL/2gAMAwEAAhEDEQA/AGi6ZgWYsT2UN8hnPaaRu6S0pZ9wUkHc0yQD+IDsB7Ck7XVLRXDhy0/hyc5BilLVtmUtsaB3ZSsQY8xIA/PvWDka0Kaq5hYie7kAniN2SD88jn6VKWOn6gBWthrm6d3l2RtOCOZJ+fzpLTaB7iw1sG0wiZXiQpIhp43ZHtVjvdTuWrYNmwbmQGlxhj3Htjn34pRr5B38Ge6zS39Nq71lLqpbvbmCmCUNyDJX/qBjP61I6PQ9TFgLbvbRu/uyy28DfLb9wLKRJxk4q2J1gKVfUWlS6xITiYB7Mckd/wDurt/VG8XvWGAuWlhkGQ4kEhhB8wBJBAnMVpzJplLueFbj3XF3U/CQqAQwJN0IxhvKRMYx2kUfTeEtOpAfU375kR5Tt8s+UAz5fUewqe6hdcgEywIxxP0KgUOm2gBvLbGzABmB7zycfnUOTspVRKdJASFQM9h13K1tRCOmDMABZAHplaaa3xOctc+AgBPw4ZrhjPMbTxHqJFRFn41p3Fp2+GZO0/4iMnGPpUW2gvtbNpLRW2ckbh+LmcDBnt71Ua+RNE307xbsJ2fCFw5aECgwT6GSYzJp7a8ZhkBvG2LgYiFJaQC3mEA8gAx71T7Xhm5lAyCcERI7Hkjn3p5ofCXZrh9DA/f9KTcfYcSQ1vju2WKlSVYbdpAiD/NPM+1OtKnxEf4dwq24GVgyrAcDsJ7xjcaY6XwvpWk7t8c+af0ionxU76FtO2nLBWZ9yE4O0JAPtz96UWpOojcWPtd0cSbzKzOpCmG4gyGIUYx6VL9O0CjTi/ecIGaT8SSROQIyS5/FtiRMRii9L1O+2rENuvIh3AiFAY48xyQAeB3qs+PtcFZLa3CxWSylidpPtwJHf2ou9DSLHptUCT/DwbbEZYHyYMyoMgH0Pr2pDVXQu9iykFpI3CE3E5Pm4HafTtVU8J6sDUKGEhwVBB7mDnsRiM+tT/Teu2tXda3sCLbG9eMkSD28sbsEUA0SlrQ2bnxDbcXHBEjG1JUQMGcxPc5ri9EvG8jo6KqxjaYPqPcbhOZ7U56N1ohSG04tsxmLceYHgkkDMCO/Fd674mFm1ccq1t9h2iVMtwvfsfypU09CaHqdJaRu3N5NpBmG9zImfkRz3oHQNKhU2qo2gdgPbPcnnkmm9rrNx1QrachgCJMcgHMgYz2mkr/WnV1RjZR2/CrXDuP0xUtMY51WgYKzsoVVEkDJ5HYR61DXDdJCbVUmNpyPfyyCOIOQOfal+sdcvadQz3kScCELknuFAMtiqp4g6+zPu+OWWAcSonPY/M++aaS7HZNdc1XwNvxQRJLDYOyZyd39Ixx6J9Y11tGlmVZtBoJ85mTASSrCc8YjM4qpdS6mt82286lR3JM8/PFRPVtXvI3bVAEAA+nqeSTWq6IbLNd8R6MkhrDXSY87EWwCMTtX8QjuT3OBUroLyXbdq9YBtlCRgbVVQc7SDme/yFZheJc+UAgCfLUj1TWlrNq2HYqqjyD8IMZx/U+pptWqJRs93rdwsoCfiwATIMCSfL2/1qJvdb+It0JcsyincFbcRGDPpnE5rPela100eHI3m4n4vwghAYEyPsKHhvVrae7t8ztZNu0AJ8zMv9Aaniiw/Wess76faQfhoVkLEEgA/PGJqN0modGDqSpEkQQOR29KStZcZwPT3pPXOQP3P61X0JsdnXF97S2SO/t+/vQ6XqArKxON+cciDjII7+lR+nlyABGPpilCAMT3+X+1P6FYtd1kE5oUkbCnOR9RXadINmj+BtTKW0RLak/ELHb5vLELP1q2aTUu9vUw2QWUAASsAevzn2is98Gu1rqTqELr8S4rACdqlj5vaMfSa2G3bt9lCkjlcc88Vz5E1I0TRnPU/EHxNPYvqTG8o2DkgSybeSCYq0jUkaQ3/hvgbhbeVJIBhVEd+0DOKndH0uxZVRbtqoT8Pcj3k5n35pX4i8enrn9aloLMw8cO+o/g1S2wvfiNoASoIwGJwTjIqZ8H6fUaZt1wBd7EkcwWwJ7dvuferi14Tx+/ekr3UbMFWK/cffP7xRboCldS6gtrUW1AlLgAloWGLRPE/Of9qsqaFQDuAxyef1qsePrFl7aXQ2bRlgAZKgywmI9/pS1vxEj2WvLcX4QBnBkexBPORj3qZW6ZSXomf4m1Kqhkt5hAMbeOYjmjpcHxRbg7thae0BgM+81UfD/iBbzbEDIyqdv4fwyJyBIyRj3qNXxU7ahUUblLhBLNuywWcGB6xFLjvodaLedFcfUvd3bbVtQFEsJYrJIGAe2ZpbpGntadFUXQW5YghiSYyYk8zzVR8ba7UaZ1UWxbH/ybVYkz+HIMY5HvROpdYvDpq35Ad4BIx/OyEiOD5fzquLdfYtdlq0KuqbWYk78HaQFXgCSo+WJ5qH8Ta7TMbQ1G2UlkQhnHmES4WDGOPyNRP9nGse78YF2O0IQCZALbpOc9hVV6+H/jL4yx+KwjmYMYHyFVCDU2DqjWtClv4Sm3sFkzsCYAU5gegknB4rJfFLbNTdmWHxHiT2DGO/pFaV4Q0jp0+yLga22+7IYbTlpB8w9DWX+L2P8AFXgRHnb/APoitMf5MhuloHRdYywy4KmQwMEHtFO/Dev+DqRcg7cqxHYMc8ZMRxUclspaEjOT/pXCh478/Xtmr7sm2SPVNa968XZogwgk4A4j9Z9SaJr+t3biFLjb1wQCMgieD7yZplYtkBZPOSe/2pC7k7jIA9cSf6CpS2JyZY/CXW2091fMdrnawYtGSuY7RBE+5ph1d2u6p3uHdLtJBxAPlAPpxUM99iYkZ9O3sCan+jWbj2r1tFkFVLE5gK0iCMyTiBTcatjUg/Vepvc89xyzKpCg9p5+uBTJ0G1d2WA4zR79oggDmYOOIB+0cfSkUmGE4B/Ef04/c1FUJsMqecCZxgfLtPEU3v7JMnPEU3v3IB2kmT6RH50leWTOcYJrRIkVLgBlSOc+/wBaX0V5PiL8YHaCPIDAYT5gfp8qj7hGQOKU+M4AaPLxxjjiqoCV12qWSQqqs4UYHPYD9aaJqVM/iGCAR6/XtSVm2HkseSAO2aGoAUAHJHA7fXtSSoZLpoT8M3I2qCB2kYx9PeK4+mVkBZJzAzk+5NIa7WXEv3LSE7WIBXGRt4yOMkx60SxdJfZ2yTM4pOOylQp8SbgXIETOPp9Kjr10FszzMk/7U/04RWIRgxgf7xUfqGaQTwCAO4ppbBrQ5XUqBBIJHeJ/rXKj7i5PH0IoUUZnoHT3GtMy27ES7HdgfzSd0Zbvk8xSi9XuMxCmzIMNBJjj86T8ShjavfC/9T4bFZxkrOJrJekC9Z1Nhbu5HZ7ZyfNtdgJP0PB9Kwj/ACVm7RsI1l5yVLsIx5VA95HP7NJHdDHc7FRmWj3PGeKW6epDXQx3HymRwSUAJ+pFIaXUWzduWt03DbLMADwAcycd6j5AQayCELDLR/NImPT0p1sCyFC8EkAdsnGcVE9Y1/wbFl9peQFjdtAIG3P1FSd+5tDSIZRMdsDj6/1pMaGfiAbtFqI5axc7ZwjGOPWKxzR9RdbN60D5XgwexBGR74j6Vrtm817SuxXbvRxGYA2x3+9Z94e8Eam+FYLstkZd/KI9hyftWuJraYPXRJf2bdKvb2vMsWWtMockQTuXgc8qRxTvwH4Vvfx1u867US4zDf8AzRuggc+8mrn4b8PjS2tm8vJnzQAP+kDgHnn7VMaNtm7zbmIMYAg9ogVEp7bQfRWPHPRG1D20Loql+TMmYGBGTHyrnVfCIfR29LaMKseZ4P8AOWJgDmScYFTV/Tm6Dug5Xk4BUmCucHk/QU+valVXe7KixMsQBx70uV1QdFb6H4PXSo/wXY3GA3FuJHHlUcZ9akNN4dtDe0BblxiWuL5XkmfKxkqvaPSnfT+t2LjkWriuQMgHt6/c05vvEvJHtk/deJ96NhYiOnqFiWJMCWO7/KDJ5Pr61Wh4O095xddFIa45fcSHkEgIIIAUGZABnaM1LXuv2dwUkMCxjGCsKw5x3I9MGleoPZugSOG3goI83E8Z+tG0FmdeOvD11H+KLNu3aUgAp+AjgNHYnvVMv3yJVVM9z3IrfG16lSG8wIgg5kR3FZ51bwhcuaj/AMtaPwQVMsQBPJAnJH+9VHKl+RPBvorHWfK+23bChEUMCxMkidw7iZkjNQlwkxuf79o9RV2614avPqDO23bbbNyCQIRQYVAOD7f60/1P9nun2711Nx4/EyhTPvt5HyPpWkcsKFLGzP7ebgIUMFgwMjHrUi2sZAURmXdBYDvBJH2NIazpjaa86XCQIww/mVsqwn1H2NNBAIIBgdz+X1n0rWyFokLjEkEy2ZPaPpRbCPdO1ZDEwqgEsfSFiTP9KT0lpWubZmckgxHzPetk/s80dkaZLwtqbgZ13QN3ODMSZBj6is5OkNKzH+r9LuWNwu2rif4ZGDPJzPf9RUPbcqZ9633ruks3d+9oBb4e0kbW3CNp3DBnIHYqDWJ67pNy3qLtpQzm25TyqWODiQJinCVrYSjQ1Fgkb2DQeDGOePlTj/xNdoX4S7Zkgk5IBA+mamtD0LXXAQ1pypEENtWRM94IyBU90z+zu5O57QBH8paR9QMfnQ5JdjS9FV0+r3qAtgCT+JVESPpTbWdHuZIyScAEk5PyitYt+CGAhnVB/lXj3/Yp5p/CVhR5nZzHyJ+0VmpP4LfGtmZa3o4a9cuN3jaBODAGaT6ZoyqsXC84+mM/XtWv2+gaZRIthhE5g/rNL6W3ae2j2kUSBGJ7ZHbI4njFDcn2CaXRidjoeouXP7mw0HlipVefVoqZ0X9nOrfLfDWcmWJPpgAR35rYkPywOwoPcJMAn+n+n/FVyZNmVj+ya9/8w/8A1k/nuoVrqkxwD8+f1oUcpewsgbuuGoa6dOrbrZKwVjzKCvyjcIiarmj8CXbtz+I1l2bshgq9iuVBbgAHsBV4CgTEAk5gASfUnvXLt7apafn2x3/1rHrouxBxt81wohcKDmc8QMZ5plqjp9Pe+M8yU2tc80KvownbHvE1H+IzsuhvNMTgFtpHuOMZj2qA6x4htMP71gwwfwScDB4ppWIuy29LeQCUuqpkSQdpOZj6nkU7+PbUSM+4lj+VY0vi64rzYWE4O4fjj5GVHyM1fui9ctXRb32LpZ1yslgCMHBMx98UShXYJlpS+uTE9pMCPajPen9zTJtPbt6gbECpeSCIAhhgYHqD+R9aNokuKG+I6nPlCrt2gEwuSSTxJ9amgTFwp7/cCjPOCPUe/eull9fzFCZBKZIE9+0SPnBpNMY10Ni4rXPiQCbm5AI/B27cc+9ZZe8NarU6h4yi3HAuO2IViIGSfoPStX1Fi5dthUVviepkD2zMxTPpquqkXYNxTD85Y5Jj0Mj6zVY5OPQSoa+G+irpbe0GWP42jBbjEyVGOJjn1pTr+jNwBQ1xSwxtYKBByT3JjsPUU+VWtovLcDtPzMn85pfVlRbLOQAoLSTEQPyHM07dk0Zrounn+LNq4zDaN28QADzkzHpn1q92OmrYRgGnhgT3B7z++KrvV+m6q6SwsILj29oKPIBkEMx28jPHqKn+p3tzqkEFFVW75Hp96zySqNsuMLYfS2d5mMTgT9PnUpc6VuUSPp++Ke9C0BGD+xPf3+dT/wDBDHt/xXmS5ZHZ1PJHHool3RbJCjHB4z+5qt9U0mxty4PqK0TqumjIxA9KoXXWlozHuPWOPuPv7VWGUlIqVSiQ+sT+JI3FQ6oQPLuLRmFAzPJie+PSiab+zNLjrce69wEgkbdm4enYrj2mkGJBBz6gjH2/fpWjeHOp/Hshj+NTtePUDB+oz969SE2cU1RVdF/ZhYUkhnE/5uBMxkfnVo6P0RNMot2v/TLFn3SxJhQIM4/CO1SjmmWuuECAGJbGPSD71bfshFdbw6r3AtxwrfFW9/d4kgFYggySIJ4/FgVI9J8OW7N27dBYvcZiwJ8o3Nu4788n8qYdc6kVULtYkCJCkGfl6+9TPh/WtesK1xSjgwwOcjvjgkQY7TRtIB+1kFSpHlIggYrmo3KFhd0mMnj3JOfXPzpWwh4MfSnjWJTbyDg+o9CPkf1qWwIrVOyr+LI/feoc6t2YoWI8s71ABz2mOafavUW7azduxzz/AJct2PArh+H8RbWWdk+IAZHlDAEyBHfAqNl6ErWrIdQSpJBwcE7Y4xB9fXNPpBmGE8z7T++Kr3ju0yWbLWEJurqFKhQST5WxjMHg+xNTujcsqsybGIEqQCVPcSPQ1pHqyH2FZeJY+/lkH34x6UqrZgK3GDiPl8/nTge1c2etOwOBj/h/OhR1j1NCnsRAJp2CxNwgCBkRA4AnIpVtIApZlGIyTP2H75p3odUl1AUIcEcrLCY9QI596VuqXQhVInmYnBBECZ9azZaM9PR9Xqblyb21FuELuJbgwCBwOR3qG68g0er2PBYqrhowC0jj08p+9adpeluFvDd8MtdVlYZO0FSwgERIBX60XrHhrS37ou3bQdgoUbgYgT7x37ir572Joq3hzW6fVG2rpb+IghSwBz/MQsewziJFWW5pdPaZd1xEYZwApYZx6x8vSnPTujWLU/Ctqh48uJHpjtRtR0Sy1z4jWg7RA3EkD5KxIHNS0mwsXCW1IjaPoKS1jkQVtlp3biBnAkc+sH6/OnltSBAgAcADj7USDIjPMmgCOu37wuKlu0IDQ5J2wJwRgTK59qe6PU3wpDW1J4nfAPl5795Gfahf1G0qpIDMCQsTMR7xShkwZKkcgAGR3GQaTAJYBtqV+KN4V2O7mGBC5JwA23nECqt1vqmo0yBmCOyODfEGNlyNuxj2DSpPuKmOp9LW9etvsJIBS4Qc7TlRBEESMnn71XPFKpcvPa+I+VClVyX3BV2lmy2CxjMEg54rSCQNE7a6qc/EUIBEDeCfrgR9CaQ6jeW6M7oExsLdwV4VTJgkYpzpbyl0HmIjeAYAkqDP4iSc9/6VCeIvFird+HpU+LqSCCRwvzPt/wAntShByehSkok1o9WwLKFOPMQwgySZMEkx7e1I6Iln3E5Ykn65P79qh+haa69y3/EXmfJLBSQCckDkDn2qRsMbdxjAxJk/0+9cnmfxfH9nT46tcjSeksIHyqWJxVG6T1tY52mf9TOP9Kmv/FgVkHHH1iuPHl4Jqh5MLlK0G6tcEHP2rOusjzN/eQAe/JHsP+kn7VZOqdTxxPvI79ogn61T9fcBPOMdvp7UY+7NapURF5c8k/P8z95+4qweCtWEuOrHaHAie5Hp9CftUKUHJ+/0/wBqhfEt/wDDbtiX/HgTCqCZNduJ3NIwnHTNna7PHHrzSOpBazcgKx8sD0M4/r3rAdF4y1dsytzHof8Aeau3h/8AtIvONhVWJ5UjmO4I5r0JeOzlUy0dR0t/49uzzC77kXLgEDjYJyT7nFURfFOo0zNbtOAm8t5lDGTjJOZrQ+m+IF1F34jIUcKFOcRJIOe0mKX0XQLFo7ktr8SSd7ZbPOTx8hWSXDtFN8kOfDusuvp7TX123SvmBAE+hgHEjMYqUTVRxTHbXVaoYBV0abVDqLhWYZ4Y5weRGcD6U62LuDbV3Bdu6MgcxPMUmPfFN7d4hzbYZAkETBHAI7CfSZpUh7HrP3ps1yDFKUVhmn0ARtRDKpHIJGPSMfY/lXL1zOD9D6xMZ7xmKEZn9/WiXdOCSfXDTJBHERugcc+1OxBbF1mVTkSBgjIPcHHY0K4+6fx/l/vQoAaeH7aWrFu3bYugUFWwJDSZxjM1K2733rNP7LOoYu2izFhBVTkQMHb3EGJHHHvWiW+2fzpyVSoFsdsTiPt/Xik/iTxP+lGUGeeeK6QP9qQBQ0/v/Wugn2oxSKAQUACDHb9/1rqj3ol2+FZAf55APaRED6z+VE09lgxltykkjBkSSY54zH0FACr2QSCVBYcEgEifQ9qI2lUzIweaXpvrL6qp3xBEEAEkzjAyTRoDuiNvYPhbfh9tsbfyqN6ydPbVmurbVSpLPgGcADiTIZvXjiu9MVU0/wDdo1oDG1iSQTHEnjNUjquge/qX/iLha2hDW7fAIYcsfSQw9yPetceNS2TOTi6EX197VqLWm3WdKgCG607mCqFAX1wBgfUjipXpXSLdhdtsRPLH8TfM/wBOBS1sAAAQABAAEAD0FObddcYpHO5WBtLiZiP9Dx70rpdfZePin4bCPPkKZ9+31pRlZh5eRwO319qZWrAY/wB3iTBt8nHIX1HufTPqeLyvHjm779nTgzPH1/RN6fopOdwK9vfHOK7qNNcGIJzyCP8AD8qr+nuMqwly6kggQceUZIG6BA9qZ9P63qmQf/kAY7/DJ/W2D+teW/AzJ/kmdq8qD+B/qLTkbGUkmP3+VIjptwmNhGO4j+lRGu6zqCJ/jCSDBYIywOYgKcyJqF1utuXAd+ou3O0AmZ9MkAD5itV4WV/KJ/2Ieiw9Qv2rQIvXkXnyp52POPTP1qs9Z8R/+We3p7Xw7dwxcZvM7CcS3ImODxUVeDWw21FLcbmbeQfl+EH5io3V6p2UK7Ese3PeYjgfSu/B4UYO3swyeQ30MhS2lDF12TvkbY5ntT7Q+HdRdAZLR2nuSB+pmrx4e6KmnCkqDdjzNzz/AIfQV6rmuJxk2jMoVollzHqDhl+36CrHY6mgA3NjaSGPEAgD65A+hqvLc44pzotQV3C3tmCbe4eWe6kYMTnHvXHkhyRUZUy1LcHCmSADzwDMH6wftRgKo3h/xsty+tu/ZFu+f7suDIkdjIlZafXnmrb1i+9pVdVZtskhQCD5TAbIgT39R34rjlBp0zdOxzdRiDtiexJ4PrwaLp9MAM8nnM59ajdB1K8Y3Jv3Qw2AwoJXcsmB5QTExJHpFTcetS1RQgcf4o9s/p2owX9nNKEUUmgQQ2/X/T+tdC88xA7/ANIo54/4pPd2xTAAJ9B9zQo/xPahQBlHg7w5qk1Yuqmy2txgWfyhlkqQByZHHbAzWmgQrOcQDP0E9iafXmk+pogE85+3eqlPk7FQ00GsZuUYDPm7SDHoJHem/VtTdWw724LZ2tE4fcFMceUle/2qWWBwMenH6UwHR7cqZuEAEbS5gyZz8u3pSTQELpNXeLFWZWZbhdCpAy8iDuHEfEGJEjkVPabSujDzeUiWU5MkkwCOwJPM8UNB023anYDzMEzGAPLj0H61IBY5zQ5DEX04aJJEGZHPBHzGDyKcKoGB+/vRHP7ii7u09qkBRqb/AAmFwsGwVAIzyC2QZxz6dqWFHA+VAEb1kRab/pP5QarHUCGCX/8ADh/+lokn5Ha3y3VN+JOrKu6ztYsV54GRggn94qP0pVlGVZbqmQIgMCVdcYAk/ZxXTh0ZZPYibQrqkCm9lWUbXBlDtDH+YD8Le+In3BrrXK6kYMd2rxHtRLlm2/Igdvnz+xTUuTzXd1S4pjTo7d09zdyTPdpJOIkkSf0+VRHSunFLazayAAfnxOff9amFvn1rgun86XFj5ELqNINreSP+7jGTG6mqeGmdQzIq7gMnzMAPap+UZ9p/EM7exjif9KOupJ70cR8iEt+D7YySW/xCdoPzg5HtUppOk2bbbgigwB9uMcCl7zHaCCaSTOfvT4+xch04mm2yKG6l7KlvZRyTgCqSokSspvbbIHvn9BUV17qNvTjaDvvexwnaT9O36Ul1vxIqg29P8muAZPsn+v8AzVO1LZAJ8xOBzEZJJ7moezSKH3iIRDlbgdzuZnUDPbaeSCPUDitM8Edc/i9ONx/vbcLc9/8AC3/cB9wayfqb7rSMfiEnu2RED8J9P9KdeD+uHS31uZKHy3AO6n+o5Hy96mePlAtOmbjHzNGCE0LV0MoZSCrAEEcEHINHiuE1OKK6qUeMV0CmAQr3PzpC1fQ8MCR6fT7/AIh96duCfWojTeHLVu4HUnAIAOYBzGe8/wA3JgTMU0Ikik+tCkkZ0AUQYxJJk/OBQp0BW+i6PXfFW5f1Km3Bm2qgTIOOBEYM5+VWZaoHTOuDQOdI1qEW4fObnYjkLtxPPNXMa1CszGJz2+36iiSb2HQ+712kl1AKhgZETI9OaLpNYlwEoZiJ5wSoYAzwYYfepoB1bFcJ+dAD2opA4ooAmtvFbblVLMFJVQJJI4A+ZxWbWOtXTqSwuzdaHKkQBP8A7QlfxAQMCMk9zWk3rbmNkAg5ngiCPT3B+nvRbOh87FktkYKnaNwgRHGcyZnvVRaQ30JdB6j8e2G2gEYb0n2PB/pUqFFNdD05bRcrEOxaI4nJE8xMmO009ApPsRU/HOnJ2MJBgAe/mzPyH6moTod6UuW3gN+O2N0S0QVJwJKxGeRV86xpPi2wD/KZj1BBVh9jzWfHQOG2OFKXPJIkwWEo0bQOYnPDH1FaRkq2S0P7/wAW1tDMyzGLi4P1/wBKDXxPntAnmUMH7Uz0263bY2me23mwrGOAY+G0p3/w9qbjqzjablq1eZsblBsGInJtnaT/ANsV0qRi4koqW2/C5X2cY+4oraJ4kQw9VINIpr7LEhmuWnMYZPjLnP4rfm/+tH02nVyTZuJc97VwEiP8p8/5CqUkxUxBmI5kfOum4Ypz/FXJKsQYOVuLB7Ac/rNRzdbeTsW2o7QJPMev9KoQqm6QYJ+lOxo3IEIY7fv61FHqt9jBukfIAR89qzTDUX3Ilmcj/MT+eTR+wLE2mK/iZF/6nA/KkrS2RM30+SgsfyFVolRMwIyeMcdwa6dYgUNMg4BAmT2jGalugSssF7XacfzXG+Shf1M1XOvdea6fh2xstj+Wefdz/T279nDXMgQZIn5Zqu9aVt7qo53QAM4MdqXK9FKI3u3okDLAgEx6+noKFjpzFQ7SsFoB5OT+VSOl6cBud8yVIU9vnmkeoauRtX3/AD4pX6LoYO4ayB5ywaP8qgduaedB6K14z/JMY5JPZcGPmcVbPCn9nt10RtSSqkhhb/qwOMjEc/pWlaHptu0P7tYickljn3OfpxWcs6SpF8b2RvhvR3bdpEYBVRQAO5A9hx9SfkKnNorsD/ijbeI+sia5eywKopQIPaiEVwMe350roKFCoFEahuMZ4/fFFUfWqsVA/fNCu0KYigeIOjWtRct3mKgFCrkMFyhgcwJMH7YnFMfB19jefS3FIChjaF0FTtkGCCJ4AYRHBpUa9d6MG/mO3JlYUZnBJ3N+Xao3xBqfham1qkuvddCPiNEKIP4B6YJEEk1pFfA5Gj6DTG2u2ZgzMRz6CkRds2roQIFZ1kFVxghY45Ij7UdL4ba6klWAIz2IkGlLdz07GD7YB/SsxCljUhmYQQVMZHOAZB4jMfMGnSrNIcRHFK2m7etJjFQKVn50QYrhekhi1AUmGiuhqYCyVBavpzG6wVQLYKGREnbBA9cRxgcZPFTG6uqFzGCTJMDJoERv8KGtlWAYTwRn8IqJ6j4asu9mNySc7DP/ALbEYafSrgtsER+lJvoUZlIEbTP/ANSv9aqMqE0Z/qfD5S+ALiM0DarHYSBn3BPaPlUFf6M6IfiWjnbmJH4h3WY+9aR1bw/8W9buC5Hw2DREzBGPbilF0zKIiCDM+2/H5VosjJcEUDp125lBdcqBhWi6oyo4uAkRP8pFRDI+8qSsLkkDmWb6CAPWtMbQWnckorHac8NgJ/MM1BW+gp8ZgQSIyN3+dvTmhTVBxZR9M7E3JY4ZgBwAFkD61zpdgPZlpiFLHMmfU9qv/TOk2AHUohbe4yAT+InnmkdZs/g9rQA1sQswT5ce/I596pTT6J4szzVai3d3WkjII8oEe0wOJGakNP0y7cWwQPKXO0kiPwMIxMEelWbwt4ct2NKiwBcYbrjDkse08lRMAUTqWqt6XbcbCq0t3JwVMD1AM1o060Snsa6foV34m1iolORJ7x7ev5VC9Q0ItXLhYebOfSYwPvV96Xq0vXSLZ3EKAVI2tmGmCRiI+9cu+DBdvvdvOdhOEUwSIHJ/lHsM8ZFYub/6NUvRmqaa/qbht6dC8EZHCx3Y8D6+netB8LeBremi5dIuXuxH4U/6ZGT/AJvtFWzR6S3ZQJaRUQdlED/n3pbms5ZW9IaVbEVtYwY+dKWye8fSjMKKKzKOwK78q4ooBqAOCjD50UketJXNSFyJoAVuUEonxNw4wfn/AEz9q4l5TkER95poA5ufKu0CB6UKoVGJanrStcNxU8oJ2hjIIgASMxxP1I4Ap02tua4/AdxYsLDMgG57h5UkkAKBHyEzBqr9OU7SXmOOII7Tn3inHSlNzV4JBCyNsbjtCrCg4JOa26egfRpXTNSllEtWt21TlXYloIPDFcAHP5AVK9Igyck48xDAGAomCSJx29KrWi0RLgNbcS05kkgg/iYkAGewFWG3qdiMVQ7UwQo9Pc4P0JrKQElpdcjs6QZRiDPt3yBz7TTRX1FtFLj4rAkHbEkHhjIgHtEx6mlNLfV1VhPmAIjHIkc54p8i+9JsDuguObam6AHIEgEHP0wPlmnHxKRW5HuB86Ojg/P5VLGhVXpVRSaxShcChAKBa5dUMCPXuKT30YUWAe3iMn5nvSq3DSO7j0owamIPp7hiSpXJwSPvgmlRc/ZpvNFZqVAGZVyY59KZ/wDhw3FpgkmMTA5zn1pZWnj70e2Pc0WwoZdQ0CJbuXFQswDNgwSfpn/is80lwO3nMk4JrVdvvzVL6/pLX8V/D2gqOygqpMSYYkwTjgAAd5mK1xSrsmasY6i0RkbrggAbG2t3y2YOI7VDdQ093azJpg90fhNy4G2niQrKExPelhfVb38Ofib5CzHlLcQH/CTOOecU36r1IWHKNbum53VUyJMcc/b0roTRlT9EX0bpV2z/AHhuN8ZzuYgyAe2e5zzWkeHvFlu//clv/MKIYGBvI5KEYPy5rLvEPVmW7btIFWQNxncYbjviq1p9xI2bt042zM9tsZn5UpxU0XG4npTf+zSymo7pW74VvfO74a7p5J2iZ95qRDVxI1YVxTE6oh4IkdjkRPrT+RRBZFUqEAXD3X86Bve0UlcUHg9/3iuopUnikwR02DyTXVt4ijXH96QF4HgNj1Uj24IoSGHNsRgfv60ys9Pg7myYgE4j7RTz4uYiOcHH2ikFvkYPJ9JPf3+lVoQ5W2KFJLqBHH3mhRaAw/rbD4cQYnEHjvyKhOjqW1SZiMn1jbnMc1aupdIa8vl2gLlmfyge2Jkn17Uw03grUMbd4i3sI3NLx5V2khpgCVMTJrSDtDno0nRO+wSQ2BkEE8R2Een51KWVP7NVnW9M1Fp1S2AttpVWkDb3AiJwPLIDce4pa7qb+n/Dv1E5/EgHJUADcDEjLHA71H+NvoVlgFtRgKATJx3Pc/Ol7agfUZFVnpl7U3yLl22tq0oLKFuq5cGPNKtATgiOQcSDmWWw+4MGwVG5SRkDcRA3DaSNx4yF9qTi0Fkvbhok96T0pbzboEGAAZwDgn5iKaspUwRz7gwRH+H5j70str5+/FKhjjd+lGN71IoqEiMz8xNABeKAFUvjuKWW9702BAOOaHxJpMB3v+UUQ3fTim4ntx7H+lKA/aKKAW3UopptZvhlVlYEMAQexFKLPtT2IWDUJpvYs7S5BY7jMHgE8x/vNLH6CgBVDP04qt9d8MpqNQmpaWe2IW2TC8zukZJHocVPB4MTXQc0laGZX1TwfqyT/D3riKTxcLAgkzjaD5R2JE/OmPWfCuuv3rptuzKXgS7BVAidx+fbOK1+RQ+Jx6VqsjEZZa/s1u3blouy2glm2rQNxLqokjiZPc+lXXw74P0+jJNsFrnHxLkFgDyFgAKD7fep8sD3ik/iDipc5NUCB/Dw5aTBABXtI4PE8UYNFBG+1Jvn1HeoodirOIyO/rRTJ4kfnRFces+9BGA7x78U6AAjMYPtRwJrhWT2iOZzP2/OaK4IHJHy/qaBBblzzBQSD29/vRZySJmTyccZ+QoXNQGXysJ78H/g02fcZh/XmIJ94zFAx2hPt7fvvXLg9+Pamv8AEwRMCPy9hxXBd8w7TGaYAa8R/wA/70KQvWkLE4rlAGZ9RuMob4blbhED8vtnM9qj+mtqELm5dvEWbZhFvONrHKkCYKjkjHyNChSxt1RpNbLT450l59NZKXHF0FQVVyoYkR7D1z7mq94Zs39NrrGm1L3IK7rdtbhKq2SuJ24Kn6gGhQraDfFoyl2agm4CJPzkjEzGCZzSu9gInGe5+Z78ZrlCsrGGCk85HueOPX5UuIHHNcoUgEHuN3Jz70k9xsfqf6+tChQgDtcgZpxZuMRMYMfUetChTAP8aJ4FB725WXbgiDxwZrlCgAmkQW1CpIUepJP1k/kMU7EkZH1FChQB1lbAHHqTmPaBR90D1I9aFCigDmuRXaFIAp70UniKFCmI6Tie9cY0KFOgONeiuITzwfT/AIoUKkYUjsck5/YpLdzKxODMEkD7yKFCmAA22OYGB9iKSu32EmBtgEGTkn1EV2hQI49wn5fvmkLgIBEx3/OM5oUKBnCTOYIHBiflyeaTYHE7cD1Yj7RnvzQoUwFleBEN9IA/WhQoU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bibleplaces.com/images12/Dome-of-the-Rock-aerial-from-east,-bb00030005-biblepla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60" y="1557575"/>
            <a:ext cx="3139540" cy="20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wherejesuswalked.org/wp-content/uploads/2010/12/JerusalemHolySep600w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57" y="3793154"/>
            <a:ext cx="21717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upload.wikimedia.org/wikipedia/commons/thumb/b/b5/Miraj_by_Sultan_Muhammad.jpg/800px-Miraj_by_Sultan_Muhamm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33400"/>
            <a:ext cx="3906701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5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Crusade: Two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Peasant Wave: 12000 peasants did not wait for military to gather, led by Peter the Hermit and Walter the Penniless</a:t>
            </a:r>
          </a:p>
          <a:p>
            <a:r>
              <a:rPr lang="en-US" dirty="0" smtClean="0"/>
              <a:t>Most Crusaders were French </a:t>
            </a:r>
            <a:r>
              <a:rPr lang="en-US" dirty="0" smtClean="0"/>
              <a:t>(aka Franks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Peasants pillaged on way to Constantinople</a:t>
            </a:r>
          </a:p>
          <a:p>
            <a:r>
              <a:rPr lang="en-US" dirty="0" smtClean="0"/>
              <a:t>Most died in a feeble attack on </a:t>
            </a:r>
            <a:r>
              <a:rPr lang="en-US" dirty="0" err="1" smtClean="0"/>
              <a:t>Nicea</a:t>
            </a:r>
            <a:r>
              <a:rPr lang="en-US" dirty="0" smtClean="0"/>
              <a:t> (near Constantinople)</a:t>
            </a:r>
            <a:endParaRPr lang="en-US" dirty="0" smtClean="0"/>
          </a:p>
          <a:p>
            <a:r>
              <a:rPr lang="en-US" dirty="0" smtClean="0"/>
              <a:t>Military Wave - All </a:t>
            </a:r>
            <a:r>
              <a:rPr lang="en-US" dirty="0"/>
              <a:t>kings </a:t>
            </a:r>
            <a:r>
              <a:rPr lang="en-US" dirty="0" smtClean="0"/>
              <a:t>were currently excommunicated seeking reinstatement</a:t>
            </a:r>
            <a:endParaRPr lang="en-US" dirty="0"/>
          </a:p>
          <a:p>
            <a:r>
              <a:rPr lang="en-US" dirty="0" smtClean="0"/>
              <a:t>Led by Duke Godfrey (England), </a:t>
            </a:r>
            <a:r>
              <a:rPr lang="en-US" dirty="0"/>
              <a:t>Count </a:t>
            </a:r>
            <a:r>
              <a:rPr lang="en-US" dirty="0" err="1" smtClean="0"/>
              <a:t>Bohemond</a:t>
            </a:r>
            <a:r>
              <a:rPr lang="en-US" dirty="0" smtClean="0"/>
              <a:t> (French), </a:t>
            </a:r>
            <a:r>
              <a:rPr lang="en-US" dirty="0"/>
              <a:t>Raymond of </a:t>
            </a:r>
            <a:r>
              <a:rPr lang="en-US" dirty="0" smtClean="0"/>
              <a:t>Toulouse (French)</a:t>
            </a:r>
            <a:endParaRPr lang="en-US" dirty="0"/>
          </a:p>
          <a:p>
            <a:r>
              <a:rPr lang="en-US" dirty="0" smtClean="0"/>
              <a:t>Planned</a:t>
            </a:r>
            <a:r>
              <a:rPr lang="en-US" dirty="0" smtClean="0"/>
              <a:t> </a:t>
            </a:r>
            <a:r>
              <a:rPr lang="en-US" dirty="0"/>
              <a:t>to pillage Constantinople, but </a:t>
            </a:r>
            <a:r>
              <a:rPr lang="en-US" dirty="0" smtClean="0"/>
              <a:t>Emperor Alexius </a:t>
            </a:r>
            <a:r>
              <a:rPr lang="en-US" dirty="0"/>
              <a:t>bribed them</a:t>
            </a:r>
          </a:p>
          <a:p>
            <a:r>
              <a:rPr lang="en-US" dirty="0"/>
              <a:t>30,000 marched to </a:t>
            </a:r>
            <a:r>
              <a:rPr lang="en-US" dirty="0" err="1"/>
              <a:t>Nicea</a:t>
            </a:r>
            <a:endParaRPr lang="en-US" dirty="0"/>
          </a:p>
          <a:p>
            <a:r>
              <a:rPr lang="en-US" dirty="0" err="1" smtClean="0"/>
              <a:t>Nicea</a:t>
            </a:r>
            <a:r>
              <a:rPr lang="en-US" dirty="0" smtClean="0"/>
              <a:t> surrendered in 1097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7170" name="Picture 2" descr="http://upload.wikimedia.org/wikipedia/commons/8/82/Godefroi_m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66" y="2286000"/>
            <a:ext cx="3623733" cy="224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6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Crusade Routes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260" y="1600200"/>
            <a:ext cx="5661480" cy="4525963"/>
          </a:xfrm>
        </p:spPr>
      </p:pic>
    </p:spTree>
    <p:extLst>
      <p:ext uri="{BB962C8B-B14F-4D97-AF65-F5344CB8AC3E}">
        <p14:creationId xmlns:p14="http://schemas.microsoft.com/office/powerpoint/2010/main" val="10495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Capture of 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Count </a:t>
            </a:r>
            <a:r>
              <a:rPr lang="en-US" dirty="0" err="1" smtClean="0"/>
              <a:t>Bohemond</a:t>
            </a:r>
            <a:r>
              <a:rPr lang="en-US" dirty="0" smtClean="0"/>
              <a:t> takes </a:t>
            </a:r>
            <a:r>
              <a:rPr lang="en-US" dirty="0" smtClean="0"/>
              <a:t>Antioch</a:t>
            </a:r>
          </a:p>
          <a:p>
            <a:r>
              <a:rPr lang="en-US" dirty="0"/>
              <a:t>The </a:t>
            </a:r>
            <a:r>
              <a:rPr lang="en-US" dirty="0" err="1"/>
              <a:t>Fatimids</a:t>
            </a:r>
            <a:r>
              <a:rPr lang="en-US" dirty="0"/>
              <a:t> had recently retaken Jerusalem from the </a:t>
            </a:r>
            <a:r>
              <a:rPr lang="en-US" dirty="0" err="1" smtClean="0"/>
              <a:t>Seljuks</a:t>
            </a:r>
            <a:endParaRPr lang="en-US" dirty="0" smtClean="0"/>
          </a:p>
          <a:p>
            <a:r>
              <a:rPr lang="en-US" dirty="0"/>
              <a:t>M</a:t>
            </a:r>
            <a:r>
              <a:rPr lang="en-US" dirty="0" smtClean="0"/>
              <a:t>arched on Jerusalem in 1099, only 12,000 of them left</a:t>
            </a:r>
          </a:p>
          <a:p>
            <a:r>
              <a:rPr lang="en-US" dirty="0" smtClean="0"/>
              <a:t>Caliph </a:t>
            </a:r>
            <a:r>
              <a:rPr lang="en-US" dirty="0" smtClean="0"/>
              <a:t>offered peace and freedom for Christian </a:t>
            </a:r>
            <a:r>
              <a:rPr lang="en-US" dirty="0" smtClean="0"/>
              <a:t>pilgrims to visit the city, </a:t>
            </a:r>
            <a:r>
              <a:rPr lang="en-US" dirty="0" smtClean="0"/>
              <a:t>Franks wanted unconditional surrender and </a:t>
            </a:r>
            <a:r>
              <a:rPr lang="en-US" dirty="0" smtClean="0"/>
              <a:t>still attacked </a:t>
            </a:r>
            <a:endParaRPr lang="en-US" dirty="0" smtClean="0"/>
          </a:p>
          <a:p>
            <a:r>
              <a:rPr lang="en-US" dirty="0" smtClean="0"/>
              <a:t>1000 Fatimid soldiers resisted for 40 days</a:t>
            </a:r>
          </a:p>
          <a:p>
            <a:r>
              <a:rPr lang="en-US" dirty="0" smtClean="0"/>
              <a:t>Franks killed everyone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9218" name="Picture 2" descr="http://upload.wikimedia.org/wikipedia/commons/5/5c/1099jerusa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39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5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Latin Kingdom of Jerusalem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churches, everything changed to Latin </a:t>
            </a:r>
            <a:r>
              <a:rPr lang="en-US" dirty="0" smtClean="0"/>
              <a:t>and Papal</a:t>
            </a:r>
          </a:p>
          <a:p>
            <a:r>
              <a:rPr lang="en-US" dirty="0" smtClean="0"/>
              <a:t>Orthodox Patriarch </a:t>
            </a:r>
            <a:r>
              <a:rPr lang="en-US" dirty="0" smtClean="0"/>
              <a:t>of Jerusalem kicked </a:t>
            </a:r>
            <a:r>
              <a:rPr lang="en-US" dirty="0" smtClean="0"/>
              <a:t>out, fled to </a:t>
            </a:r>
            <a:r>
              <a:rPr lang="en-US" dirty="0" smtClean="0"/>
              <a:t>Cyprus, Papal Patriarch installed</a:t>
            </a:r>
            <a:endParaRPr lang="en-US" dirty="0" smtClean="0"/>
          </a:p>
          <a:p>
            <a:r>
              <a:rPr lang="en-US" dirty="0" smtClean="0"/>
              <a:t>Jerusalem became sovereign </a:t>
            </a:r>
            <a:r>
              <a:rPr lang="en-US" dirty="0" smtClean="0"/>
              <a:t>state, </a:t>
            </a:r>
            <a:r>
              <a:rPr lang="en-US" dirty="0" smtClean="0"/>
              <a:t>a kingdom not </a:t>
            </a:r>
            <a:r>
              <a:rPr lang="en-US" dirty="0" smtClean="0"/>
              <a:t>under Constantinople</a:t>
            </a:r>
          </a:p>
          <a:p>
            <a:r>
              <a:rPr lang="en-US" dirty="0" smtClean="0"/>
              <a:t>Knights </a:t>
            </a:r>
            <a:r>
              <a:rPr lang="en-US" dirty="0" err="1" smtClean="0"/>
              <a:t>Hospitallers</a:t>
            </a:r>
            <a:r>
              <a:rPr lang="en-US" dirty="0" smtClean="0"/>
              <a:t> – since 1099, dedicated to medical care</a:t>
            </a:r>
          </a:p>
          <a:p>
            <a:r>
              <a:rPr lang="en-US" dirty="0" smtClean="0"/>
              <a:t>Knights Templar – rival of </a:t>
            </a:r>
            <a:r>
              <a:rPr lang="en-US" dirty="0" err="1" smtClean="0"/>
              <a:t>Hospitallers</a:t>
            </a:r>
            <a:r>
              <a:rPr lang="en-US" dirty="0" smtClean="0"/>
              <a:t>, named after Solomon’s temple</a:t>
            </a:r>
          </a:p>
          <a:p>
            <a:r>
              <a:rPr lang="en-US" dirty="0" smtClean="0"/>
              <a:t>Teutonic Knights – German knights, formed to help pilgrims travel east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84" y="2057400"/>
            <a:ext cx="4783489" cy="36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8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dstephan.org/Rulers/norma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4781550" cy="61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2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after William the Conqueror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William </a:t>
            </a:r>
            <a:r>
              <a:rPr lang="en-US" dirty="0" smtClean="0"/>
              <a:t>“Rufus” (</a:t>
            </a:r>
            <a:r>
              <a:rPr lang="en-US" dirty="0" smtClean="0"/>
              <a:t>red face)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smtClean="0"/>
              <a:t>England – put down rebellion by his brother Robert Curthose, killed in hunting accident</a:t>
            </a:r>
          </a:p>
          <a:p>
            <a:r>
              <a:rPr lang="en-US" dirty="0" smtClean="0"/>
              <a:t>Henry </a:t>
            </a:r>
            <a:r>
              <a:rPr lang="en-US" dirty="0" smtClean="0"/>
              <a:t>I (1100-1135) –advised by St. Anselm of Canterbury, </a:t>
            </a:r>
            <a:r>
              <a:rPr lang="en-US" dirty="0" smtClean="0"/>
              <a:t>married Matilda of Scotland</a:t>
            </a:r>
            <a:endParaRPr lang="en-US" dirty="0" smtClean="0"/>
          </a:p>
          <a:p>
            <a:r>
              <a:rPr lang="en-US" dirty="0" smtClean="0"/>
              <a:t>1135 </a:t>
            </a:r>
            <a:r>
              <a:rPr lang="en-US" dirty="0" smtClean="0"/>
              <a:t>– Stephen (grandson of Conqueror) seized throne, </a:t>
            </a:r>
            <a:r>
              <a:rPr lang="en-US" dirty="0" smtClean="0"/>
              <a:t>ruled during The Anarchy</a:t>
            </a:r>
          </a:p>
          <a:p>
            <a:r>
              <a:rPr lang="en-US" dirty="0" smtClean="0"/>
              <a:t>The Anarchy – 19 year war between Stephen and Empress Matilda, began when Stephen’s forces sank ship with Henry’s son aboard (The White Ship Disaster)</a:t>
            </a:r>
            <a:endParaRPr lang="en-US" dirty="0" smtClean="0"/>
          </a:p>
          <a:p>
            <a:r>
              <a:rPr lang="en-US" dirty="0" smtClean="0"/>
              <a:t>Henry I’s grandson (later Henry II) </a:t>
            </a:r>
            <a:r>
              <a:rPr lang="en-US" dirty="0" smtClean="0"/>
              <a:t>was </a:t>
            </a:r>
            <a:r>
              <a:rPr lang="en-US" dirty="0" smtClean="0"/>
              <a:t>still a </a:t>
            </a:r>
            <a:r>
              <a:rPr lang="en-US" dirty="0" smtClean="0"/>
              <a:t>child</a:t>
            </a:r>
          </a:p>
          <a:p>
            <a:r>
              <a:rPr lang="en-US" dirty="0" smtClean="0"/>
              <a:t>Stephen sued for peace and let Henry II become next king</a:t>
            </a:r>
          </a:p>
          <a:p>
            <a:r>
              <a:rPr lang="en-US" dirty="0" smtClean="0"/>
              <a:t>Norman era ends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2050" name="Picture 2" descr="http://upload.wikimedia.org/wikipedia/commons/e/e9/Stephen_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199"/>
            <a:ext cx="1828800" cy="43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c/c1/Henry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475"/>
            <a:ext cx="1731112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d/d8/Anselm-CanterburyV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11" y="3782567"/>
            <a:ext cx="1709189" cy="273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80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Plantagenet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Matilda – daughter of </a:t>
            </a:r>
            <a:r>
              <a:rPr lang="en-US" dirty="0" smtClean="0"/>
              <a:t>Henry I, </a:t>
            </a:r>
            <a:r>
              <a:rPr lang="en-US" dirty="0" smtClean="0"/>
              <a:t>married </a:t>
            </a:r>
            <a:r>
              <a:rPr lang="en-US" dirty="0" smtClean="0"/>
              <a:t>into Plantagenet </a:t>
            </a:r>
            <a:r>
              <a:rPr lang="en-US" dirty="0" smtClean="0"/>
              <a:t>family (Geoffrey of Anjou)</a:t>
            </a:r>
            <a:endParaRPr lang="en-US" dirty="0" smtClean="0"/>
          </a:p>
          <a:p>
            <a:r>
              <a:rPr lang="en-US" dirty="0" smtClean="0"/>
              <a:t>Henry II </a:t>
            </a:r>
            <a:r>
              <a:rPr lang="en-US" dirty="0" smtClean="0"/>
              <a:t>– married Eleanor of Aquitaine (French) </a:t>
            </a:r>
            <a:endParaRPr lang="en-US" dirty="0" smtClean="0"/>
          </a:p>
          <a:p>
            <a:r>
              <a:rPr lang="en-US" dirty="0" smtClean="0"/>
              <a:t>Eleanor – Duchess of Aquitaine, </a:t>
            </a:r>
            <a:r>
              <a:rPr lang="en-US" dirty="0" smtClean="0"/>
              <a:t>for a time, she was Queen </a:t>
            </a:r>
            <a:r>
              <a:rPr lang="en-US" dirty="0" smtClean="0"/>
              <a:t>of France </a:t>
            </a:r>
            <a:r>
              <a:rPr lang="en-US" dirty="0" smtClean="0"/>
              <a:t>(married to Louis </a:t>
            </a:r>
            <a:r>
              <a:rPr lang="en-US" dirty="0" smtClean="0"/>
              <a:t>VII), </a:t>
            </a:r>
            <a:endParaRPr lang="en-US" dirty="0" smtClean="0"/>
          </a:p>
          <a:p>
            <a:r>
              <a:rPr lang="en-US" dirty="0" smtClean="0"/>
              <a:t>1154-1189 </a:t>
            </a:r>
            <a:r>
              <a:rPr lang="en-US" dirty="0" smtClean="0"/>
              <a:t>– Henry II, rival with Louis VII of France, eventually rivals with Thomas a Becket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2" descr="http://upload.wikimedia.org/wikipedia/commons/thumb/4/40/Angevin_empire.svg/640px-Angevin_empi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28" y="1792488"/>
            <a:ext cx="3615943" cy="414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II vs. Thomas a Becket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600200"/>
            <a:ext cx="4648201" cy="47244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Thomas a Becket 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 smtClean="0"/>
              <a:t>Chancellor </a:t>
            </a:r>
            <a:r>
              <a:rPr lang="en-US" sz="1600" dirty="0" smtClean="0"/>
              <a:t>under Henry </a:t>
            </a:r>
            <a:r>
              <a:rPr lang="en-US" sz="1600" dirty="0" smtClean="0"/>
              <a:t>II, became </a:t>
            </a:r>
            <a:r>
              <a:rPr lang="en-US" sz="1600" dirty="0" smtClean="0"/>
              <a:t>Archbishop of Canterbury, defended the </a:t>
            </a:r>
            <a:r>
              <a:rPr lang="en-US" sz="1600" dirty="0" smtClean="0"/>
              <a:t>Church against government lived </a:t>
            </a:r>
            <a:r>
              <a:rPr lang="en-US" sz="1600" dirty="0" smtClean="0"/>
              <a:t>simply, served the poor</a:t>
            </a:r>
          </a:p>
          <a:p>
            <a:r>
              <a:rPr lang="en-US" sz="1600" dirty="0" smtClean="0"/>
              <a:t>1164 – Henry II convened assembly to sign Constitutions of Clarendon ending clerical immunity, Thomas would not sign</a:t>
            </a:r>
          </a:p>
          <a:p>
            <a:r>
              <a:rPr lang="en-US" sz="1600" dirty="0" smtClean="0"/>
              <a:t>Thomas flees </a:t>
            </a:r>
            <a:r>
              <a:rPr lang="en-US" sz="1600" dirty="0"/>
              <a:t>to a monastery in </a:t>
            </a:r>
            <a:r>
              <a:rPr lang="en-US" sz="1600" dirty="0" smtClean="0"/>
              <a:t>Normandy, Henry </a:t>
            </a:r>
            <a:r>
              <a:rPr lang="en-US" sz="1600" dirty="0"/>
              <a:t>banished all of Thomas’ relatives from </a:t>
            </a:r>
            <a:r>
              <a:rPr lang="en-US" sz="1600" dirty="0" smtClean="0"/>
              <a:t>England</a:t>
            </a:r>
          </a:p>
          <a:p>
            <a:r>
              <a:rPr lang="en-US" sz="1600" dirty="0" smtClean="0"/>
              <a:t>Henry pushed Constitutions through</a:t>
            </a:r>
            <a:endParaRPr lang="en-US" sz="1600" dirty="0"/>
          </a:p>
          <a:p>
            <a:r>
              <a:rPr lang="en-US" sz="1600" dirty="0" smtClean="0"/>
              <a:t>Henry </a:t>
            </a:r>
            <a:r>
              <a:rPr lang="en-US" sz="1600" dirty="0"/>
              <a:t>threatened the monastery, abbot forced Thomas to leave, lived as a beggar for a while, </a:t>
            </a:r>
            <a:endParaRPr lang="en-US" sz="1600" dirty="0" smtClean="0"/>
          </a:p>
          <a:p>
            <a:r>
              <a:rPr lang="en-US" sz="1600" dirty="0" smtClean="0"/>
              <a:t>Pope </a:t>
            </a:r>
            <a:r>
              <a:rPr lang="en-US" sz="1600" dirty="0"/>
              <a:t>finally forced Henry to reinstate Thomas as Archbishop of </a:t>
            </a:r>
            <a:r>
              <a:rPr lang="en-US" sz="1600" dirty="0" smtClean="0"/>
              <a:t>Canterbury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http://upload.wikimedia.org/wikipedia/commons/4/45/BecketHenry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188" y="1434305"/>
            <a:ext cx="3045612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5/5f/The_Children_of_Henry2_En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99" y="4259702"/>
            <a:ext cx="4041189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96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Death </a:t>
            </a:r>
            <a:r>
              <a:rPr lang="en-US" dirty="0" smtClean="0"/>
              <a:t>of Thomas a </a:t>
            </a:r>
            <a:r>
              <a:rPr lang="en-US" dirty="0" smtClean="0"/>
              <a:t>Becket</a:t>
            </a:r>
            <a:r>
              <a:rPr lang="en-US" dirty="0" smtClean="0"/>
              <a:t>; End of Henry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1170 </a:t>
            </a:r>
            <a:r>
              <a:rPr lang="en-US" dirty="0" smtClean="0"/>
              <a:t>– </a:t>
            </a:r>
            <a:r>
              <a:rPr lang="en-US" dirty="0" smtClean="0"/>
              <a:t>Thomas returns</a:t>
            </a:r>
          </a:p>
          <a:p>
            <a:r>
              <a:rPr lang="en-US" dirty="0" smtClean="0"/>
              <a:t>“…will </a:t>
            </a:r>
            <a:r>
              <a:rPr lang="en-US" dirty="0"/>
              <a:t>no-one rid me of this troublesome </a:t>
            </a:r>
            <a:r>
              <a:rPr lang="en-US" dirty="0" smtClean="0"/>
              <a:t>priest?”</a:t>
            </a:r>
            <a:endParaRPr lang="en-US" dirty="0" smtClean="0"/>
          </a:p>
          <a:p>
            <a:r>
              <a:rPr lang="en-US" dirty="0" smtClean="0"/>
              <a:t>Four knights went to Canterbury and killed Thomas a Becket while praying at the altar</a:t>
            </a:r>
          </a:p>
          <a:p>
            <a:r>
              <a:rPr lang="en-US" dirty="0" smtClean="0"/>
              <a:t>Penitent Henry </a:t>
            </a:r>
            <a:r>
              <a:rPr lang="en-US" dirty="0" smtClean="0"/>
              <a:t>declared innocence, rescinded Constitutions of Clarendon, promised Pope to go on Crusade</a:t>
            </a:r>
          </a:p>
          <a:p>
            <a:r>
              <a:rPr lang="en-US" dirty="0" smtClean="0"/>
              <a:t>1172 - Church declared Becket a saint</a:t>
            </a:r>
          </a:p>
          <a:p>
            <a:r>
              <a:rPr lang="en-US" dirty="0" smtClean="0"/>
              <a:t>Many pilgrims, even Henry went to his tomb to pay homage and pray, last three miles he went </a:t>
            </a:r>
            <a:r>
              <a:rPr lang="en-US" dirty="0" smtClean="0"/>
              <a:t>barefoot</a:t>
            </a:r>
          </a:p>
          <a:p>
            <a:r>
              <a:rPr lang="en-US" dirty="0"/>
              <a:t>1173-74 – “Great Revolt”, sons Henry “The Young King”, Richard and John and Eleanor allied with Philip Augustus (of France) against Henry II</a:t>
            </a:r>
          </a:p>
          <a:p>
            <a:r>
              <a:rPr lang="en-US" dirty="0"/>
              <a:t>1189 - Died in </a:t>
            </a:r>
            <a:r>
              <a:rPr lang="en-US" dirty="0" err="1"/>
              <a:t>Chinon</a:t>
            </a:r>
            <a:r>
              <a:rPr lang="en-US" dirty="0"/>
              <a:t> in </a:t>
            </a:r>
            <a:r>
              <a:rPr lang="en-US" dirty="0" smtClean="0"/>
              <a:t>France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657600" cy="4525963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pic>
        <p:nvPicPr>
          <p:cNvPr id="5122" name="Picture 2" descr="http://upload.wikimedia.org/wikipedia/commons/4/43/Thomas_Becket_Mur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2971800" cy="433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3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Papal States; Five Patriarchs of Early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1993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bishop of Rome – St. Peter</a:t>
            </a:r>
          </a:p>
          <a:p>
            <a:r>
              <a:rPr lang="en-US" dirty="0" smtClean="0"/>
              <a:t>Donation of Constantine – Lateran </a:t>
            </a:r>
            <a:r>
              <a:rPr lang="en-US" dirty="0" smtClean="0"/>
              <a:t>Palace (Church </a:t>
            </a:r>
            <a:r>
              <a:rPr lang="en-US" dirty="0" smtClean="0"/>
              <a:t>can own </a:t>
            </a:r>
            <a:r>
              <a:rPr lang="en-US" dirty="0" smtClean="0"/>
              <a:t>property)</a:t>
            </a:r>
            <a:endParaRPr lang="en-US" dirty="0" smtClean="0"/>
          </a:p>
          <a:p>
            <a:r>
              <a:rPr lang="en-US" dirty="0" smtClean="0"/>
              <a:t>754 Donation of Pepin the Short - Pope Stephen II, </a:t>
            </a:r>
            <a:r>
              <a:rPr lang="en-US" dirty="0" smtClean="0"/>
              <a:t>Lombard territory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Picture 2" descr="https://theorthodoxlife.files.wordpress.com/2012/02/territory-5-patriarchs-381a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4" y="1752600"/>
            <a:ext cx="5157269" cy="369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1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Growing Divide and Schism (1054)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Filioque</a:t>
            </a:r>
            <a:r>
              <a:rPr lang="en-US" dirty="0" smtClean="0"/>
              <a:t> – </a:t>
            </a:r>
            <a:r>
              <a:rPr lang="en-US" dirty="0" smtClean="0"/>
              <a:t>Latin phrase in the Creed in the West but not the East</a:t>
            </a:r>
            <a:endParaRPr lang="en-US" dirty="0" smtClean="0"/>
          </a:p>
          <a:p>
            <a:r>
              <a:rPr lang="en-US" dirty="0" smtClean="0"/>
              <a:t>Bread, Language (Latin v. Greek), Papal Political </a:t>
            </a:r>
            <a:r>
              <a:rPr lang="en-US" dirty="0" smtClean="0"/>
              <a:t>Power grows</a:t>
            </a:r>
            <a:endParaRPr lang="en-US" dirty="0" smtClean="0"/>
          </a:p>
          <a:p>
            <a:r>
              <a:rPr lang="en-US" dirty="0" smtClean="0"/>
              <a:t>East </a:t>
            </a:r>
            <a:r>
              <a:rPr lang="en-US" dirty="0" smtClean="0"/>
              <a:t>closed </a:t>
            </a:r>
            <a:r>
              <a:rPr lang="en-US" dirty="0"/>
              <a:t>Latin </a:t>
            </a:r>
            <a:r>
              <a:rPr lang="en-US" dirty="0" smtClean="0"/>
              <a:t>speaking churches</a:t>
            </a:r>
            <a:endParaRPr lang="en-US" dirty="0"/>
          </a:p>
          <a:p>
            <a:r>
              <a:rPr lang="en-US" dirty="0" smtClean="0"/>
              <a:t>1054 - Papal diplomats </a:t>
            </a:r>
            <a:r>
              <a:rPr lang="en-US" dirty="0"/>
              <a:t>come to Constantinople</a:t>
            </a:r>
          </a:p>
          <a:p>
            <a:r>
              <a:rPr lang="en-US" dirty="0" smtClean="0"/>
              <a:t>Patriarch </a:t>
            </a:r>
            <a:r>
              <a:rPr lang="en-US" dirty="0"/>
              <a:t>Michael </a:t>
            </a:r>
            <a:r>
              <a:rPr lang="en-US" dirty="0" err="1" smtClean="0"/>
              <a:t>Ceruleus</a:t>
            </a:r>
            <a:r>
              <a:rPr lang="en-US" dirty="0" smtClean="0"/>
              <a:t> </a:t>
            </a:r>
            <a:r>
              <a:rPr lang="en-US" dirty="0"/>
              <a:t>refuses to sign </a:t>
            </a:r>
            <a:r>
              <a:rPr lang="en-US" dirty="0" smtClean="0"/>
              <a:t>“universal jurisdiction” </a:t>
            </a:r>
            <a:r>
              <a:rPr lang="en-US" dirty="0"/>
              <a:t>for Pope</a:t>
            </a:r>
          </a:p>
          <a:p>
            <a:r>
              <a:rPr lang="en-US" dirty="0"/>
              <a:t>Papal legates deliver Papal Bull</a:t>
            </a:r>
          </a:p>
          <a:p>
            <a:r>
              <a:rPr lang="en-US" dirty="0"/>
              <a:t>East excommunicates Pope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49" y="1417638"/>
            <a:ext cx="51054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5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Pope and the Current </a:t>
            </a:r>
            <a:r>
              <a:rPr lang="en-US" dirty="0" smtClean="0"/>
              <a:t>Patriarch </a:t>
            </a:r>
            <a:r>
              <a:rPr lang="en-US" dirty="0" smtClean="0"/>
              <a:t>of </a:t>
            </a:r>
            <a:r>
              <a:rPr lang="en-US" dirty="0" smtClean="0"/>
              <a:t>Constantinople, Bartholomew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xQTEhQUExQVFRQXFBcVFxQVFBYYFxgcFBQXGBgXFxQYHCggGBwlHBUUITEiJSksLi4uFx8zODMsNygtLisBCgoKDg0OGxAQGiwkHCQsLCw0LCwsLCwsLCwsLCwsLCwsLCwsLCwsLCwsLCwsLCwsLCwsLCwsLCwsLCwsLCwsLP/AABEIAQUAwQMBIgACEQEDEQH/xAAcAAAABwEBAAAAAAAAAAAAAAAAAQIDBAUGBwj/xABFEAABAwIDBQYDBgQCCAcAAAABAAIRAyEEEjEFBiJBURMyYXGBkQehsRQjQlLB8HKy0eEzYhVDU4KiwtLxFyQ0c4OSk//EABkBAAMBAQEAAAAAAAAAAAAAAAABAgQDBf/EACcRAAICAQQBBAMAAwAAAAAAAAABAhEDEiExUUEEEyIyQmHwUnGB/9oADAMBAAIRAxEAPwDnmVANSifEIi8LEbqDyoBJ7RJzoGPnRILh5psuQQA5RF1OdXE3/KFDiBZSDhi5oME25eBUTryXC/Bm8TWAe8dHu/mKlbMqhzK8cqJPzCqsd/i1P43fVWGwe7if/Yd9QtbXxMcZbkbBMNV7WN7zjAmw9+S1eH+H+McY+6Bt3qsamOiy27zw3E0S4wBUbJ9V2nF7QwjSD9opyGMuH3OsgjwmF0Ss4yyOJj2fCnHkxOH/AP2P/Sk4v4W4+m0ucaBAEmKp+UtW42NvlQa4NOIp5ZiHOgD/AHjyWwGNp16cNdTqA/le130Q0kJZZNcI4xhPhbjqjA8OoQeRqun1GROH4UY4fiw4/wDkf/0LttGsWgDKkuxjjUyZbZc0zbWISpD9xnEv/CvHdaN+eepH8ix+2sA/DPyVImXd0kjhMH5r1XkqZJD4tpA+q80/Et04q+s1J885VaVQllk3RnmYwARdFUxQPVRAiU0dNbJP2nzQ+0+ajFBFBqZKGJ80f2seKihEig1Ml/aR4oKLKCKDUzTZCjFNOFGFkNgjskYpBLKARYwzTHRGAlHREEgFNGit8AwFjfX6lVNNWH2sUqOc3ibdTmMBcsqbSSOuJpNtmF2hT+/qgf7R/wDMU9g3GmHQe+3K63I8kKzy5znHVzi4x1JlE0r0lHbc8py32FsAGg9k6E00p1WSGQgx5aZaSHciDB9wilJckBqNi7/YzDwO07Zn5K0u9n94e58l1Xc7e7D45wg9niA0zQdGZw5mm/R48NR0XApSqFZzHtcxxa5pDmuaYIINiDyKHuFHqY44RkzAEjhaRxHqB4hebfiQIxbp/M/+crtu5G1243A06tV7e1GYVAco42HvDpIh3+8uKfEwn7W6er/5ylvRMdpGTagOaDUAkdQFEjKIoACNEjKBgRI4QQKjVkHwQAPh7I58EJWM3Ag9R7IwD+whPgjnwSHQsgxr8kQHijBMafNJk9EBQtgvqmt5akMp05/zH5x9T7IzVi50F1SYzEmo4uPoOg5BdMUNUk/COeaemLj2R3lG0pFQoArWYR1pTwco7U6x3VADiS4pSaLh1CB0CUoG/omyjpm6ANhuW4FtRh1BDvQiP+X5qp+ITAK1MD/Z/wDMUnd3Fsp12GoXimZa8sIDodoRNrGD6JrfsEVwMxdDSAXRNnHWEn0C5M6xBE1BIoMokaHVAACNEEZQMSghKCBGtlGCmc6HaFY6Nw/KGZMZyhDuh9khknNZN5kjsXdD7FN1WFrXOIsOtvrqmgqt2Q9oYqeEW6qGTZE4yUHLbGOlUYJy1OxqpyT+AwdSs8MpNLnH2HiTyCco7Pc8SNZgLom62zWUWty3J7x5kqMmTSrLw49cqYzu/wDD+mIdiHGo78jSWsHha7lvtl7Eo0gAyjTaP8rGg+piVHwr2NHE4C/Mq7wVRrwMjgR1CwOU58npxhCHCAcOPRVm0NjUKgIqUqbx/mY0/OFeimUzigADJU0/Be3k5bvHuAy7sMcjrnI4ksPgCbtXPatFzH5XgtcDBBXe8a9hHCQbLnW9Wz2vLXxxDWNSOhWnBllemRi9TgilqiYth1TG1amYsnk2PY/9lJLYJCYxbJb5XWxowogtRI2olJQaCJBABo0SNAxMoIIIEbRtJ3+wPo4f1S7NIJo1B5tDh+qvqeXkfmE66CF5Lzfo9dYv2UeC45ylwjkWx8irSnQqxIcD5gJxlISpbTaJC5Tn0dIwogVsU6RDG6CZ5kakdAeiy28+0c7gwNDct3QZknT2H1Wl2q/s2OeYsPcnQe65/UcSSTqSSfVbPR403r6MfrMjS0diQieYRpOp8l6J5xf7uNDs14LRPubf0U4bwYii3/BniDQ9wdlBJgTGvumN0IBqTo5gB62IcFqaFMVKNSnN3NOUu5OmW/MBcMjXk0Yl0xOAoiz8Ti8pNyAGhonXWVbYTJScH4bFB0/hf3XerY94Ka2fhqczUYWOcBmFRhjyzgFpHqrfEMw4bLAajgDlZSaXelhDfMkBcLZs0og4j4ndmXMdhaxewhriwtdTlwBH3lomRqOaPHufV48RWFJpv2dMOeQPF1gf/qn9k7GDsJUp1BJrZnVMukv5NPRogA/5Qj2YWBrRVzBzRlJdTcWGLSHxlIMTBMhGpeA9uXllHjchvh8S4kd0Gm0A5ddALWgqho7SfiH1BUaGGmHB2WYJBGnQwVtNospZhlBqROUUqbjr4gQ31IVZhtn5WkPADn56jhaxe4nKTeYbDfROLVkZIvTyc3xffd5lNq43h2eWPJgAfr+wY8lTlbU9jzWiuqsgkJtTMYzQqHzUloCCCCAAjQKCBhIIIIEKFU9T7pQxTxo9w/3imEbUqQ7ZcbHxdVziO0dpzcVbHG1xpUJ8iqzdWoG1pcJEHlPJaOviKbZdyAmIWTK/nVG3Em4XZn9pY+q/ge4kAzFtYVeE5WqFzi46kyfVNkwFshFRVIwzk5Ownu90GJAT2HYSRAvIhNiNfsDCFrDHedYmYgeo8lZswLw8STf+GL+A8P0UvdPZ8sBcBbkLjxv6aq8xlHLoBynWBce+i5SO0Ni62HWY2mM3IXTOO2iC0lvC06AakefsqOgC4QbAk2PieTRqn8TjWQQBLsoiBMf3XFQ7Nbz70i02ftEsouApkwOUHyiSCm9ibUiRoCTwuuCb5oPX+igUyQ0ZQ4kATwm95A8vfVR8RtGlBBBaSdMsQ7kfkL9IT0Jg8s47tbGxxlRpZIjRc2rVndsZcdbSJB8NNQrSpjHAANMtNwZ0N5E+nzS6uCDgOHMCD6kmTHXUIhCmTly6kqMhvfQJhxkQARFw6ZvPp6eKykiJW/3pwPZ0u7IIGttAQAR1XPqhgkxafRaYcGCS3A5siFXc1YtKh4lkO87psEMokaJIYaNEjQMJBBBAhCU1ElMQBN2Y6Cf4T9EG1XO1cSPNIwUyYuYP0S6bIEJJblyk1FIMpk3S3X8v3dIKs5AhSMGeIQYuo8pzDu4rCUmM7Du4R2bA3pcm/K36eyuq3lIiP0Wd2BQ7JoDgZdqbiJEhsG9gr6s6wjXXVcrs6cFZiqmRstnM7S0mP3HunuwLIkGbaeWtuSRhXF9QE90aeM+a0TA0ggiZET/ZS42Wp0Z8YqqT+PKLRJ8uXkm8ZTc4ZmtsLXmfBXeFp3/y5QPry8CEuiwehS0FvIZvZNCAabruGkc7aA9Ve4enl4SeVp6kcoUXFU8tUOGpMHlfr05p7F1Ja0+nlrBV0cmyk3ubNF1jYTqL8iPSZ9ui5I90rpe+OJJoWva4nWeY6jkuZuXSPBylyKYUjFMkT0SkoXBVEleiSnBJUlhpQSUYQMCCCJACQjarnDbt1HNBLmtm8EGR5pvD7ArOcRAAH4ibH2uo9yPZXtT6ImDeQSR0j3Tjjy9/6JdfCmk4sJBcOY008U1lVqqs5y5oDikQlokxCCE5SdE8kmElMDpm7NeaDH5i43kuLiST1J153H6K4r4qWmTfT9eXL+ix+xtolmFot0lzhJqzzP8Aq44f7zzCsPtU20IvETprMarPHydpeDTbNdAAnQ/RXDKxBgcm6eJ0+SoNm1oEkiQdT62Vh9oAknT9LCfkFRJYtri087k+JQDuEGTNz6BVzKmlrXvztP79E/hsUD5CdRqIH6lw9EDJW0aYLXeAmf8AvrqVQYuu4NMm3P0gG/rPkrqrWseYuD05/p9VlNsVtCNDP1/t9EAzPb1YgukSAwXgG5Lp8NB0WTfqT4qx2s+crZ0E+5sD6fVV8LquDkwgjBRQiKYhjFNg+aYUvEXbPRREmUhSARIwkUFCCNBAHRcBlIIIEj6clXY7EdjPO+iThq+UydIv6Kjx+KNR5dymw6BY8WK5fo2Zc2mO3IxUcSSTqTPukxdGECtpgElITjgiIQA2QihLKKEwJWDxhblGY5WuzQOXlzlXmJxvZ13A3h02II7oA4xyi/WVmGq43laO0a9pBDwe6C0BzDBkHQwWn1XNr5Fr6mrw2OIbBIIEQQ4RETmgazBHopY2nDTJiwt5T78vl5rHYXEGpRLpl9Gxm33bhw2GuV2a8zB8JUN+0TFtdTN7nUhJKxNm9/0o0hzcwDtRGl9f1S8FtYGBJ7xE8teG/wA1zplZ2o9NVdYbHEkA6lsiwHERrp5j1TcaCzoFXGhoIN5MgaWA/Xr4rKbbxzYc2SSDPnzB87n2TlPaQBylwPZhgOewJdAMxeMxOvILIY7EEvdJ5kaellMd2VLZBYkgmTr7T6fvVMNQJSsq6o5iYRFqchEUxDBGoUJWJChV23+aTGhCUEQQCRYvtEEmEEAX+PqkMj83vAVUnDiHPgu6WhNNShGkGSWpiwjQanKFBz3tY27nGB6qyFuIhWOz9gYiv/hUnOHWIHudVtt2906LSHVAazxyiGj0OvzXSsDTLAIptA6T/ZZpZ/8AE1w9Lt8jzttLZlWg7LVpuYfEWPkdD6KHC9LbQw1CswsrUxB1DgC0+vJYKv8ADTDdq+alRrSJa0FsDwzESU4515JfpZX8TkrW/XRXu3JcKzeL7uq2oAQMwbUYA7MRzktPoqvF4cMqvYDnDajmgi2bK6JnlMK7e/Pj69N7rVi+mSDYlzeBxLtADBnUeN1cubOMeKKTZOJ7OqCbsdLKgmxY8ZXT1iZHi0IsdhDSquYSDFwRoWuAc1wnq0gph1MgkGxBII8RYq1ce3oN1NSgIgCZpcLWmRyabeE+Kt7OyVuqK0BWexm3fVdOSkzNYxLncLB739FWgK02wBRpsofitVq2IIc5vCz0a4eMk9ES6CPY5hKxDGl0zVxDCTFi2mbkE68RiNFX7QbFSp/G7+Y3jkpOPdkdRpxHZtbmGaRmcczjI05JvbLIr1Rfvk8UZr3k9TdTHkqXBDAS2om6I2roQBEjKCAG1Hxbfl+qkJDxPqEgIQRhAI2pFgQRygkBJCJosjaUQVkC2FbXcTYTX/fvMkOLWtHlcn3hYhi6l8LGtdQeD3u0PpYLlmbUdjv6ZJz3N1gKDabZDZJvaEY2vUa4AUXx1OXL8iU9UYAOIwOvL3Sf9JUWjvttrxARNhPqsiTN1rokYjaLY42lul7Ft9OISFiviBjalLB1OxLcrnNaXEkOYHGCWRz08rlanHYelVYRYyNWmD7hck322HiaXEaz6uGDswYSYplxgSOYGgPJdIJORym3GDpGQotu0cpH1U3bTyMVVcIBFSZYTEjm13Q6z4qGNfVTt46ZGJqggAyJDRDRLGmGiNLrU/sYfxHN42TV7YNhtdjazdRdwGf/AIs2lvoImz8SaTw4eTh+Zp7zf3zAPJTWN7TBmIzUKk+JZWMGIEiH5dTF7QdaslKPFMT5svqWAFKoa0HsWgVKZnvZr0xPWR5j5qBhmGtXbnI4ny4mYtc6eyvq2Emi7Bhs1qDRWBaZLyQ59RgGtmvta+UzHKm2e7LTrVJvlyN4ZntLHi/CQL9VEXab88Ftbldjaud73DQuJEdOXyhWW8tOMTUtAJBiZF2g2JJsqpw1VtvK6cQ8xE5T/wAAgxyXSvkv7oi9mVrQiSgkqiQ3FJKM6JKAEO/fqjfqhF0TtUARKrYJRBOVxzTTVLLQcIJ7OOgQQA4Ag4IZkWdUQKaVv/hNjA2rUadCAR56LnbytZuG0teHXANgfEX/AFXPL9TvgdTO4is3qB56JmuaThxhp66Koe/tGgOv5GB8r/NDBYWiHt4WRmcwkxYljYdpyJCyrd0bZPSrHcbgqT+Jry13VpgmOvVYDf8Ax1anSFLtabmVHQ6xFWGwdJiNAT/VbLeHDwCabGNpsJe4AcWUVssA8/w2PQriGMqZqj334nOIk3ALiQPCBC7Qx/K2Z8nqE4Ugm8tPXT18Fab1f+qq+bec/gbr/e/VVDjY+Stt6GkYmpI1ynzBYCDfw+chdn9jL+IW7dZorZH9yqx1J1wIDrgibTmDbFPbFwmSu91Rstw+d1QQO8wODQA4RmzgQCORVO0wR5rU7xOLaFOqJBxjab6nMfdMbLQSSQMxDr3IPQCZlzXZSe19FFQ2g9lY122fnc+0gS+S4TMwZI15q73sotoltKnPZvLsS0GIiqSGZctoygjlaLDRUWzsN2lVjBfM8CwmxN7eUrR7cxn2ihVuP/LV4bEH7t0MbHhmDnSLXuNEpfdf3+gX1Zk3BWm8Y+/cerWHwvTaZ9Zn1VW/9Fc700wK5ggg06bpbpxUweXnMcphW/siFwVQSQjBSWqhAdokBG5J5FAAaUXNAIwEANubKjhSlHqC6TKQEEUoKSh3KlBEDdLVkDdc39F1HcnY5qbKNSLtxLiCNYLKYn0c35rltbVeifhFh2nZVMGCHmrmB8ajm/QBJx1bDUtO5kH4is2xnzVph8JVovArRxtLgwG4vTkOPUtm3KFaP2DUZi6bQC6lnDzUieFpBynodLc0xtrbNJ2Mp0QQajJdUAvl7QiGk/mgTHKy5Rx0rfJ3nmukuCwrvpuw7w38Q7sguEZn5THSQvPdfvHmJN/Veh9uU3/Z65DRFOiA1vdJJku94aJXnQaDyXSKpnBuxR5q63qjtWEGQ7D0neUgg+8ZvNxUHY+A7epkzZQGlznBuYgNiSGyJ16jmtxtvYrHZabWCtUfhaVPDPL+zP3biHODJMgNEzexgkJ/kH4mL2NgRVfxGKTBnqumAGgi09STA/WFsNibLxG0sNiBlYGh4dQJc1hL2UyDTE99uXJPQmZ1Crt6tjPwOGpUuB3bEurVGvD+NuQtpxALIudLzryA3E3jbRe2jXbmouqBzSA9xY4kf6thmoCQ3h6wRzBmr3Gtti/2bujL2voN7N1HDEVjVqh0Yh7C0AtAP5ibSJaRbLfL7JwrqOLdhq0DtB2Lry37wAsdPMSW+N+q6HvFWo0KL6tOjWqB33rpAbJ7U8dYNhzC27M14DT5rkeOxr6tR1V7iXuOYu0vyjoBYDpCbSbbXAuKT5FbVwLqNWpSqRnY4tMGRbmD0Oo81M3kcTUZMf4FI28WyCb6mc0cs0KTtfCvxT6FSm0vfiWkEauNRhIfJPgAZ8CVG3kYW1KYIg9hTkHUHin3Mn1jkknbQVsVQQaUSJiskJ3NFyKOoku0QASchNtSXPk2QAshNVglhyJ4kIGhmAgiQUljzQlhJalhUQMVTddw+DW2AcE+j+KjUmJvlqyQfDia/wCS4c83KtN294KuDrCrSN4gg6OB1BHoPYITphyqOxfEfe04egezeG1qgAY1wk5SRLgPAczzXMdycS4VnvJBc4tOZ7iDMnneZJm/RVu8e0ziqxrOOvU39/2NNFM3Ww7XOJ7RrYsG8zPnAjXnKWR7DxKmjsu+dZ/YsOamO3otaWNeXTNuEcjccUWuvPhK7NtjCtpU8K99ZvCwOaJbyqF0AZpn+q5O3ZpdiG0GvaS57WdpfKMxEk/wzfxB1Ux5ZU7pCNl1ajarXUhme2+WC4EfiDmjVpEgjoSuu4KmBSaauHPaMcKNNrHMJDy3SmCGtLbtBDXcTmjUhTd0t3GUMI17gezJzNy8DnmDNapWHGxhAMNBHDqYMC42XjcJVcKdNrqb3XDmzTzFozHKc3lAfM3spnlSdDjjbVnCd4ttGscuXs6bCcrCSSDoS6dDaIFh8zpvhtsWrTx1GrVZlY0vgksLswAAyi5BEhxmOEOIPXpzNzMM3ENruYDWHcc0HK5rhE9l3WFoLrjQmR0Vc4PzPDg1pzOM9m+qRBtLACPaNNE3NLhCjBy5Y7VZRDHkVKtV+QZ2SYhxE5ZvJmBJi65bitzcRn+67OoHEljWvh0F0DNnADT5m3OF1vE4R2R1Rr2tY5rdKTM8NaCW5HNAGh72kAWiFXDEZAxz3v7J4deoaYa6MwN2VIAEaZSbe3OEmlSR2nCL3syOAwDRQZRbRL6rWmpm7Ql7MQwHMzI0yCHBzcsaQbzKTvdVZRwrKD2nOKYptJcJc9j4fUIy3HCSCCDDgCNFK2VhKmIxNWvSJo0XtFNgpMc1mILCA17mF0lhh7onRokgGTbbZ3ANYZuzh5zOZTFQB/dHCxpaGFoImM7jrFjCu0nTOdOrRx9E1TdrbOdQeWuBiSASCDYwQ4HuuHNuoUFq6nIFRJfolVEmodECEkoNaiSsqBghGUUo0CG8iCcgIJUFiWpaS1KTGRXuufNIlESnKNIuMBIYKTJudB80qoLeSeeIsEMQeGBpaSgQ3SrOc6mHEkNIDQToM0wOlyVsPhrhQ/EukS4tbTa6bsNWo1pfBs7hzi/5iVi6B4m/xD6roPwmruGJLQTkLqbngREh8Nnpd30S8MZ1veWoHYZpDuzpuBZlJyzmGVoga3gQOTlQbOxhqYtlJrHNfTBLhUcczQBDWNkCTEeAmVRbybVfi8U7s9KNUmm4SCxlPge+eUuE8uSq8DXxBe6uS99RrpzTdpaSAZHrPWVxWNSbt0jW04RVbvo6rvRUmnTbnGYudTLgSMpdRqGSRcQWz1hcV3X3jxDcZTpGu99E1nsylwhwcCwEGpNyIAJve1yunb4bQpsDHkGRTOIqBr8rrtLGCSbTnqR/CuKbvVj9swzzM/aqLjGs9s0mNP0XeHBkl9j0i2mzJldMlzzk/DBz2nyXnzb1A1doOYRlzVWNiHQxrg3Rpvla0z5Cy7jX2u0V6bHO4uB0nKCM7XNMxZurD6Lju1qjBtcu7ze1bIe6SYYGua4s/ESD4mROpU43ba6KnGqfZ1HauzX4TByw5nBraTHX7rWzae6CYt0Y0clntnV8ZTcHVK1Sq0y5pc7MGFlw5vQaCIgkhb6jj6dWkGV3Mawue2STmzU3WIOg4Sw+q5NtTeAuc9lEBjTWa8FpMwwgtiSYmA4rLkhbf7Nvp7apGr+N+wW5G4gcJcDnEEzUYzM2AObmB7ST+Rq4i1dy2ttNuK2O7EVhNRrwKwDsuZ1NrgCNcpLHgkD8xXDWLXB2jDOOmVMU5N1EspqobhUSGwJYKKmjKADhCEEECCQQQQAECgifofIoGMgCym0BlYTzP7/qorGyQFKqOFhyCBDL0itOU9P7pepScTYRz/RIZGpmCPMfVWWzsY6jVZUbq0g21seR5H6GFWKUEIZ0Nm0O1NSth3hhqA9tLLlznAkyP8PM45onUp3ZRfTpVWVW5ZkZnEDk4mRMyM1h5LnuHruYZaSJsYNiOjhzHgVJxu1q1YRUqvc3NmylxyzETl0mLJOCa0+C/dd354/4X2+O8fal1KlUzsdl7SoNKmUNytAIs1pGgtYeJOUAQSwqOdmowu/mKbTDS7M5rQ1lQ2IygAZhHHAAF/WVnHYl5qdoXHtM+fPN805s09Zum4QIRQNs6fgt5njCEsAqZ3MqHuuLHMs8EeLA1un4Z5hZ3CbSZmymmJaTle0w7lEt0It6qh2VtZ9AnLBadWuE+eWdCdPHmCrGrt2k4ZshD4aIgAGO8MzdRpryXKcHdo1Yc0YqmTtqbbqswjqLssPe4BsCe5lc6NZAt5kdCFjQn8XiXVHFzjc/LwCjhXGOlUcMk9cnIMppwunCUhqogUEtFCAQIAKNESiJQAcoJuf3dBAxxJfoUEEAJpm6dQQQAKeqc2gLHwE/OESCBeSvUtugQQSQ2KAQIQQTEGAlQgggAwEUIIIGEUQQQQASQggkAHJNNBBADoQCCCAEuROQQTARKCCC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TEhQUExQVFRQXFBcVFxQVFBYYFxgcFBQXGBgXFxQYHCggGBwlHBUUITEiJSksLi4uFx8zODMsNygtLisBCgoKDg0OGxAQGiwkHCQsLCw0LCwsLCwsLCwsLCwsLCwsLCwsLCwsLCwsLCwsLCwsLCwsLCwsLCwsLCwsLCwsLP/AABEIAQUAwQMBIgACEQEDEQH/xAAcAAAABwEBAAAAAAAAAAAAAAAAAQIDBAUGBwj/xABFEAABAwIDBQYDBgQCCAcAAAABAAIRAyEEEjEFBiJBURMyYXGBkQehsRQjQlLB8HKy0eEzYhVDU4KiwtLxFyQ0c4OSk//EABkBAAMBAQEAAAAAAAAAAAAAAAABAgQDBf/EACcRAAICAQQBBAMAAwAAAAAAAAABAhEDEiExUUEEEyIyQmHwUnGB/9oADAMBAAIRAxEAPwDnmVANSifEIi8LEbqDyoBJ7RJzoGPnRILh5psuQQA5RF1OdXE3/KFDiBZSDhi5oME25eBUTryXC/Bm8TWAe8dHu/mKlbMqhzK8cqJPzCqsd/i1P43fVWGwe7if/Yd9QtbXxMcZbkbBMNV7WN7zjAmw9+S1eH+H+McY+6Bt3qsamOiy27zw3E0S4wBUbJ9V2nF7QwjSD9opyGMuH3OsgjwmF0Ss4yyOJj2fCnHkxOH/AP2P/Sk4v4W4+m0ucaBAEmKp+UtW42NvlQa4NOIp5ZiHOgD/AHjyWwGNp16cNdTqA/le130Q0kJZZNcI4xhPhbjqjA8OoQeRqun1GROH4UY4fiw4/wDkf/0LttGsWgDKkuxjjUyZbZc0zbWISpD9xnEv/CvHdaN+eepH8ix+2sA/DPyVImXd0kjhMH5r1XkqZJD4tpA+q80/Et04q+s1J885VaVQllk3RnmYwARdFUxQPVRAiU0dNbJP2nzQ+0+ajFBFBqZKGJ80f2seKihEig1Ml/aR4oKLKCKDUzTZCjFNOFGFkNgjskYpBLKARYwzTHRGAlHREEgFNGit8AwFjfX6lVNNWH2sUqOc3ibdTmMBcsqbSSOuJpNtmF2hT+/qgf7R/wDMU9g3GmHQe+3K63I8kKzy5znHVzi4x1JlE0r0lHbc8py32FsAGg9k6E00p1WSGQgx5aZaSHciDB9wilJckBqNi7/YzDwO07Zn5K0u9n94e58l1Xc7e7D45wg9niA0zQdGZw5mm/R48NR0XApSqFZzHtcxxa5pDmuaYIINiDyKHuFHqY44RkzAEjhaRxHqB4hebfiQIxbp/M/+crtu5G1243A06tV7e1GYVAco42HvDpIh3+8uKfEwn7W6er/5ylvRMdpGTagOaDUAkdQFEjKIoACNEjKBgRI4QQKjVkHwQAPh7I58EJWM3Ag9R7IwD+whPgjnwSHQsgxr8kQHijBMafNJk9EBQtgvqmt5akMp05/zH5x9T7IzVi50F1SYzEmo4uPoOg5BdMUNUk/COeaemLj2R3lG0pFQoArWYR1pTwco7U6x3VADiS4pSaLh1CB0CUoG/omyjpm6ANhuW4FtRh1BDvQiP+X5qp+ITAK1MD/Z/wDMUnd3Fsp12GoXimZa8sIDodoRNrGD6JrfsEVwMxdDSAXRNnHWEn0C5M6xBE1BIoMokaHVAACNEEZQMSghKCBGtlGCmc6HaFY6Nw/KGZMZyhDuh9khknNZN5kjsXdD7FN1WFrXOIsOtvrqmgqt2Q9oYqeEW6qGTZE4yUHLbGOlUYJy1OxqpyT+AwdSs8MpNLnH2HiTyCco7Pc8SNZgLom62zWUWty3J7x5kqMmTSrLw49cqYzu/wDD+mIdiHGo78jSWsHha7lvtl7Eo0gAyjTaP8rGg+piVHwr2NHE4C/Mq7wVRrwMjgR1CwOU58npxhCHCAcOPRVm0NjUKgIqUqbx/mY0/OFeimUzigADJU0/Be3k5bvHuAy7sMcjrnI4ksPgCbtXPatFzH5XgtcDBBXe8a9hHCQbLnW9Wz2vLXxxDWNSOhWnBllemRi9TgilqiYth1TG1amYsnk2PY/9lJLYJCYxbJb5XWxowogtRI2olJQaCJBABo0SNAxMoIIIEbRtJ3+wPo4f1S7NIJo1B5tDh+qvqeXkfmE66CF5Lzfo9dYv2UeC45ylwjkWx8irSnQqxIcD5gJxlISpbTaJC5Tn0dIwogVsU6RDG6CZ5kakdAeiy28+0c7gwNDct3QZknT2H1Wl2q/s2OeYsPcnQe65/UcSSTqSSfVbPR403r6MfrMjS0diQieYRpOp8l6J5xf7uNDs14LRPubf0U4bwYii3/BniDQ9wdlBJgTGvumN0IBqTo5gB62IcFqaFMVKNSnN3NOUu5OmW/MBcMjXk0Yl0xOAoiz8Ti8pNyAGhonXWVbYTJScH4bFB0/hf3XerY94Ka2fhqczUYWOcBmFRhjyzgFpHqrfEMw4bLAajgDlZSaXelhDfMkBcLZs0og4j4ndmXMdhaxewhriwtdTlwBH3lomRqOaPHufV48RWFJpv2dMOeQPF1gf/qn9k7GDsJUp1BJrZnVMukv5NPRogA/5Qj2YWBrRVzBzRlJdTcWGLSHxlIMTBMhGpeA9uXllHjchvh8S4kd0Gm0A5ddALWgqho7SfiH1BUaGGmHB2WYJBGnQwVtNospZhlBqROUUqbjr4gQ31IVZhtn5WkPADn56jhaxe4nKTeYbDfROLVkZIvTyc3xffd5lNq43h2eWPJgAfr+wY8lTlbU9jzWiuqsgkJtTMYzQqHzUloCCCCAAjQKCBhIIIIEKFU9T7pQxTxo9w/3imEbUqQ7ZcbHxdVziO0dpzcVbHG1xpUJ8iqzdWoG1pcJEHlPJaOviKbZdyAmIWTK/nVG3Em4XZn9pY+q/ge4kAzFtYVeE5WqFzi46kyfVNkwFshFRVIwzk5Ownu90GJAT2HYSRAvIhNiNfsDCFrDHedYmYgeo8lZswLw8STf+GL+A8P0UvdPZ8sBcBbkLjxv6aq8xlHLoBynWBce+i5SO0Ni62HWY2mM3IXTOO2iC0lvC06AakefsqOgC4QbAk2PieTRqn8TjWQQBLsoiBMf3XFQ7Nbz70i02ftEsouApkwOUHyiSCm9ibUiRoCTwuuCb5oPX+igUyQ0ZQ4kATwm95A8vfVR8RtGlBBBaSdMsQ7kfkL9IT0Jg8s47tbGxxlRpZIjRc2rVndsZcdbSJB8NNQrSpjHAANMtNwZ0N5E+nzS6uCDgOHMCD6kmTHXUIhCmTly6kqMhvfQJhxkQARFw6ZvPp6eKykiJW/3pwPZ0u7IIGttAQAR1XPqhgkxafRaYcGCS3A5siFXc1YtKh4lkO87psEMokaJIYaNEjQMJBBBAhCU1ElMQBN2Y6Cf4T9EG1XO1cSPNIwUyYuYP0S6bIEJJblyk1FIMpk3S3X8v3dIKs5AhSMGeIQYuo8pzDu4rCUmM7Du4R2bA3pcm/K36eyuq3lIiP0Wd2BQ7JoDgZdqbiJEhsG9gr6s6wjXXVcrs6cFZiqmRstnM7S0mP3HunuwLIkGbaeWtuSRhXF9QE90aeM+a0TA0ggiZET/ZS42Wp0Z8YqqT+PKLRJ8uXkm8ZTc4ZmtsLXmfBXeFp3/y5QPry8CEuiwehS0FvIZvZNCAabruGkc7aA9Ve4enl4SeVp6kcoUXFU8tUOGpMHlfr05p7F1Ja0+nlrBV0cmyk3ubNF1jYTqL8iPSZ9ui5I90rpe+OJJoWva4nWeY6jkuZuXSPBylyKYUjFMkT0SkoXBVEleiSnBJUlhpQSUYQMCCCJACQjarnDbt1HNBLmtm8EGR5pvD7ArOcRAAH4ibH2uo9yPZXtT6ImDeQSR0j3Tjjy9/6JdfCmk4sJBcOY008U1lVqqs5y5oDikQlokxCCE5SdE8kmElMDpm7NeaDH5i43kuLiST1J153H6K4r4qWmTfT9eXL+ix+xtolmFot0lzhJqzzP8Aq44f7zzCsPtU20IvETprMarPHydpeDTbNdAAnQ/RXDKxBgcm6eJ0+SoNm1oEkiQdT62Vh9oAknT9LCfkFRJYtri087k+JQDuEGTNz6BVzKmlrXvztP79E/hsUD5CdRqIH6lw9EDJW0aYLXeAmf8AvrqVQYuu4NMm3P0gG/rPkrqrWseYuD05/p9VlNsVtCNDP1/t9EAzPb1YgukSAwXgG5Lp8NB0WTfqT4qx2s+crZ0E+5sD6fVV8LquDkwgjBRQiKYhjFNg+aYUvEXbPRREmUhSARIwkUFCCNBAHRcBlIIIEj6clXY7EdjPO+iThq+UydIv6Kjx+KNR5dymw6BY8WK5fo2Zc2mO3IxUcSSTqTPukxdGECtpgElITjgiIQA2QihLKKEwJWDxhblGY5WuzQOXlzlXmJxvZ13A3h02II7oA4xyi/WVmGq43laO0a9pBDwe6C0BzDBkHQwWn1XNr5Fr6mrw2OIbBIIEQQ4RETmgazBHopY2nDTJiwt5T78vl5rHYXEGpRLpl9Gxm33bhw2GuV2a8zB8JUN+0TFtdTN7nUhJKxNm9/0o0hzcwDtRGl9f1S8FtYGBJ7xE8teG/wA1zplZ2o9NVdYbHEkA6lsiwHERrp5j1TcaCzoFXGhoIN5MgaWA/Xr4rKbbxzYc2SSDPnzB87n2TlPaQBylwPZhgOewJdAMxeMxOvILIY7EEvdJ5kaellMd2VLZBYkgmTr7T6fvVMNQJSsq6o5iYRFqchEUxDBGoUJWJChV23+aTGhCUEQQCRYvtEEmEEAX+PqkMj83vAVUnDiHPgu6WhNNShGkGSWpiwjQanKFBz3tY27nGB6qyFuIhWOz9gYiv/hUnOHWIHudVtt2906LSHVAazxyiGj0OvzXSsDTLAIptA6T/ZZpZ/8AE1w9Lt8jzttLZlWg7LVpuYfEWPkdD6KHC9LbQw1CswsrUxB1DgC0+vJYKv8ADTDdq+alRrSJa0FsDwzESU4515JfpZX8TkrW/XRXu3JcKzeL7uq2oAQMwbUYA7MRzktPoqvF4cMqvYDnDajmgi2bK6JnlMK7e/Pj69N7rVi+mSDYlzeBxLtADBnUeN1cubOMeKKTZOJ7OqCbsdLKgmxY8ZXT1iZHi0IsdhDSquYSDFwRoWuAc1wnq0gph1MgkGxBII8RYq1ce3oN1NSgIgCZpcLWmRyabeE+Kt7OyVuqK0BWexm3fVdOSkzNYxLncLB739FWgK02wBRpsofitVq2IIc5vCz0a4eMk9ES6CPY5hKxDGl0zVxDCTFi2mbkE68RiNFX7QbFSp/G7+Y3jkpOPdkdRpxHZtbmGaRmcczjI05JvbLIr1Rfvk8UZr3k9TdTHkqXBDAS2om6I2roQBEjKCAG1Hxbfl+qkJDxPqEgIQRhAI2pFgQRygkBJCJosjaUQVkC2FbXcTYTX/fvMkOLWtHlcn3hYhi6l8LGtdQeD3u0PpYLlmbUdjv6ZJz3N1gKDabZDZJvaEY2vUa4AUXx1OXL8iU9UYAOIwOvL3Sf9JUWjvttrxARNhPqsiTN1rokYjaLY42lul7Ft9OISFiviBjalLB1OxLcrnNaXEkOYHGCWRz08rlanHYelVYRYyNWmD7hck322HiaXEaz6uGDswYSYplxgSOYGgPJdIJORym3GDpGQotu0cpH1U3bTyMVVcIBFSZYTEjm13Q6z4qGNfVTt46ZGJqggAyJDRDRLGmGiNLrU/sYfxHN42TV7YNhtdjazdRdwGf/AIs2lvoImz8SaTw4eTh+Zp7zf3zAPJTWN7TBmIzUKk+JZWMGIEiH5dTF7QdaslKPFMT5svqWAFKoa0HsWgVKZnvZr0xPWR5j5qBhmGtXbnI4ny4mYtc6eyvq2Emi7Bhs1qDRWBaZLyQ59RgGtmvta+UzHKm2e7LTrVJvlyN4ZntLHi/CQL9VEXab88Ftbldjaud73DQuJEdOXyhWW8tOMTUtAJBiZF2g2JJsqpw1VtvK6cQ8xE5T/wAAgxyXSvkv7oi9mVrQiSgkqiQ3FJKM6JKAEO/fqjfqhF0TtUARKrYJRBOVxzTTVLLQcIJ7OOgQQA4Ag4IZkWdUQKaVv/hNjA2rUadCAR56LnbytZuG0teHXANgfEX/AFXPL9TvgdTO4is3qB56JmuaThxhp66Koe/tGgOv5GB8r/NDBYWiHt4WRmcwkxYljYdpyJCyrd0bZPSrHcbgqT+Jry13VpgmOvVYDf8Ax1anSFLtabmVHQ6xFWGwdJiNAT/VbLeHDwCabGNpsJe4AcWUVssA8/w2PQriGMqZqj334nOIk3ALiQPCBC7Qx/K2Z8nqE4Ugm8tPXT18Fab1f+qq+bec/gbr/e/VVDjY+Stt6GkYmpI1ynzBYCDfw+chdn9jL+IW7dZorZH9yqx1J1wIDrgibTmDbFPbFwmSu91Rstw+d1QQO8wODQA4RmzgQCORVO0wR5rU7xOLaFOqJBxjab6nMfdMbLQSSQMxDr3IPQCZlzXZSe19FFQ2g9lY122fnc+0gS+S4TMwZI15q73sotoltKnPZvLsS0GIiqSGZctoygjlaLDRUWzsN2lVjBfM8CwmxN7eUrR7cxn2ihVuP/LV4bEH7t0MbHhmDnSLXuNEpfdf3+gX1Zk3BWm8Y+/cerWHwvTaZ9Zn1VW/9Fc700wK5ggg06bpbpxUweXnMcphW/siFwVQSQjBSWqhAdokBG5J5FAAaUXNAIwEANubKjhSlHqC6TKQEEUoKSh3KlBEDdLVkDdc39F1HcnY5qbKNSLtxLiCNYLKYn0c35rltbVeifhFh2nZVMGCHmrmB8ajm/QBJx1bDUtO5kH4is2xnzVph8JVovArRxtLgwG4vTkOPUtm3KFaP2DUZi6bQC6lnDzUieFpBynodLc0xtrbNJ2Mp0QQajJdUAvl7QiGk/mgTHKy5Rx0rfJ3nmukuCwrvpuw7w38Q7sguEZn5THSQvPdfvHmJN/Veh9uU3/Z65DRFOiA1vdJJku94aJXnQaDyXSKpnBuxR5q63qjtWEGQ7D0neUgg+8ZvNxUHY+A7epkzZQGlznBuYgNiSGyJ16jmtxtvYrHZabWCtUfhaVPDPL+zP3biHODJMgNEzexgkJ/kH4mL2NgRVfxGKTBnqumAGgi09STA/WFsNibLxG0sNiBlYGh4dQJc1hL2UyDTE99uXJPQmZ1Crt6tjPwOGpUuB3bEurVGvD+NuQtpxALIudLzryA3E3jbRe2jXbmouqBzSA9xY4kf6thmoCQ3h6wRzBmr3Gtti/2bujL2voN7N1HDEVjVqh0Yh7C0AtAP5ibSJaRbLfL7JwrqOLdhq0DtB2Lry37wAsdPMSW+N+q6HvFWo0KL6tOjWqB33rpAbJ7U8dYNhzC27M14DT5rkeOxr6tR1V7iXuOYu0vyjoBYDpCbSbbXAuKT5FbVwLqNWpSqRnY4tMGRbmD0Oo81M3kcTUZMf4FI28WyCb6mc0cs0KTtfCvxT6FSm0vfiWkEauNRhIfJPgAZ8CVG3kYW1KYIg9hTkHUHin3Mn1jkknbQVsVQQaUSJiskJ3NFyKOoku0QASchNtSXPk2QAshNVglhyJ4kIGhmAgiQUljzQlhJalhUQMVTddw+DW2AcE+j+KjUmJvlqyQfDia/wCS4c83KtN294KuDrCrSN4gg6OB1BHoPYITphyqOxfEfe04egezeG1qgAY1wk5SRLgPAczzXMdycS4VnvJBc4tOZ7iDMnneZJm/RVu8e0ziqxrOOvU39/2NNFM3Ww7XOJ7RrYsG8zPnAjXnKWR7DxKmjsu+dZ/YsOamO3otaWNeXTNuEcjccUWuvPhK7NtjCtpU8K99ZvCwOaJbyqF0AZpn+q5O3ZpdiG0GvaS57WdpfKMxEk/wzfxB1Ux5ZU7pCNl1ajarXUhme2+WC4EfiDmjVpEgjoSuu4KmBSaauHPaMcKNNrHMJDy3SmCGtLbtBDXcTmjUhTd0t3GUMI17gezJzNy8DnmDNapWHGxhAMNBHDqYMC42XjcJVcKdNrqb3XDmzTzFozHKc3lAfM3spnlSdDjjbVnCd4ttGscuXs6bCcrCSSDoS6dDaIFh8zpvhtsWrTx1GrVZlY0vgksLswAAyi5BEhxmOEOIPXpzNzMM3ENruYDWHcc0HK5rhE9l3WFoLrjQmR0Vc4PzPDg1pzOM9m+qRBtLACPaNNE3NLhCjBy5Y7VZRDHkVKtV+QZ2SYhxE5ZvJmBJi65bitzcRn+67OoHEljWvh0F0DNnADT5m3OF1vE4R2R1Rr2tY5rdKTM8NaCW5HNAGh72kAWiFXDEZAxz3v7J4deoaYa6MwN2VIAEaZSbe3OEmlSR2nCL3syOAwDRQZRbRL6rWmpm7Ql7MQwHMzI0yCHBzcsaQbzKTvdVZRwrKD2nOKYptJcJc9j4fUIy3HCSCCDDgCNFK2VhKmIxNWvSJo0XtFNgpMc1mILCA17mF0lhh7onRokgGTbbZ3ANYZuzh5zOZTFQB/dHCxpaGFoImM7jrFjCu0nTOdOrRx9E1TdrbOdQeWuBiSASCDYwQ4HuuHNuoUFq6nIFRJfolVEmodECEkoNaiSsqBghGUUo0CG8iCcgIJUFiWpaS1KTGRXuufNIlESnKNIuMBIYKTJudB80qoLeSeeIsEMQeGBpaSgQ3SrOc6mHEkNIDQToM0wOlyVsPhrhQ/EukS4tbTa6bsNWo1pfBs7hzi/5iVi6B4m/xD6roPwmruGJLQTkLqbngREh8Nnpd30S8MZ1veWoHYZpDuzpuBZlJyzmGVoga3gQOTlQbOxhqYtlJrHNfTBLhUcczQBDWNkCTEeAmVRbybVfi8U7s9KNUmm4SCxlPge+eUuE8uSq8DXxBe6uS99RrpzTdpaSAZHrPWVxWNSbt0jW04RVbvo6rvRUmnTbnGYudTLgSMpdRqGSRcQWz1hcV3X3jxDcZTpGu99E1nsylwhwcCwEGpNyIAJve1yunb4bQpsDHkGRTOIqBr8rrtLGCSbTnqR/CuKbvVj9swzzM/aqLjGs9s0mNP0XeHBkl9j0i2mzJldMlzzk/DBz2nyXnzb1A1doOYRlzVWNiHQxrg3Rpvla0z5Cy7jX2u0V6bHO4uB0nKCM7XNMxZurD6Lju1qjBtcu7ze1bIe6SYYGua4s/ESD4mROpU43ba6KnGqfZ1HauzX4TByw5nBraTHX7rWzae6CYt0Y0clntnV8ZTcHVK1Sq0y5pc7MGFlw5vQaCIgkhb6jj6dWkGV3Mawue2STmzU3WIOg4Sw+q5NtTeAuc9lEBjTWa8FpMwwgtiSYmA4rLkhbf7Nvp7apGr+N+wW5G4gcJcDnEEzUYzM2AObmB7ST+Rq4i1dy2ttNuK2O7EVhNRrwKwDsuZ1NrgCNcpLHgkD8xXDWLXB2jDOOmVMU5N1EspqobhUSGwJYKKmjKADhCEEECCQQQQAECgifofIoGMgCym0BlYTzP7/qorGyQFKqOFhyCBDL0itOU9P7pepScTYRz/RIZGpmCPMfVWWzsY6jVZUbq0g21seR5H6GFWKUEIZ0Nm0O1NSth3hhqA9tLLlznAkyP8PM45onUp3ZRfTpVWVW5ZkZnEDk4mRMyM1h5LnuHruYZaSJsYNiOjhzHgVJxu1q1YRUqvc3NmylxyzETl0mLJOCa0+C/dd354/4X2+O8fal1KlUzsdl7SoNKmUNytAIs1pGgtYeJOUAQSwqOdmowu/mKbTDS7M5rQ1lQ2IygAZhHHAAF/WVnHYl5qdoXHtM+fPN805s09Zum4QIRQNs6fgt5njCEsAqZ3MqHuuLHMs8EeLA1un4Z5hZ3CbSZmymmJaTle0w7lEt0It6qh2VtZ9AnLBadWuE+eWdCdPHmCrGrt2k4ZshD4aIgAGO8MzdRpryXKcHdo1Yc0YqmTtqbbqswjqLssPe4BsCe5lc6NZAt5kdCFjQn8XiXVHFzjc/LwCjhXGOlUcMk9cnIMppwunCUhqogUEtFCAQIAKNESiJQAcoJuf3dBAxxJfoUEEAJpm6dQQQAKeqc2gLHwE/OESCBeSvUtugQQSQ2KAQIQQTEGAlQgggAwEUIIIGEUQQQQASQggkAHJNNBBADoQCCCAEuROQQTARKCCC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pravmir.com/wp-content/uploads/2014/04/Pope-Francis-Patriarch-Bartholom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84339"/>
            <a:ext cx="65532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47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967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The Plantagenets, Great Schism and the 1st Crusade  </vt:lpstr>
      <vt:lpstr>PowerPoint Presentation</vt:lpstr>
      <vt:lpstr>Kings after William the Conqueror</vt:lpstr>
      <vt:lpstr>Plantagenet Dynasty</vt:lpstr>
      <vt:lpstr>Henry II vs. Thomas a Becket</vt:lpstr>
      <vt:lpstr>Death of Thomas a Becket; End of Henry II</vt:lpstr>
      <vt:lpstr>Papal States; Five Patriarchs of Early Church</vt:lpstr>
      <vt:lpstr>The Growing Divide and Schism (1054)</vt:lpstr>
      <vt:lpstr>The Pope and the Current Patriarch of Constantinople, Bartholomew</vt:lpstr>
      <vt:lpstr>Early Arab Muslim Empires</vt:lpstr>
      <vt:lpstr>Origins of 1st Crusade</vt:lpstr>
      <vt:lpstr>PowerPoint Presentation</vt:lpstr>
      <vt:lpstr>1st Crusade: Two Waves</vt:lpstr>
      <vt:lpstr>First Crusade Routes</vt:lpstr>
      <vt:lpstr>Capture of Jerusalem</vt:lpstr>
      <vt:lpstr>The Latin Kingdom of Jerusalem</vt:lpstr>
    </vt:vector>
  </TitlesOfParts>
  <Company>Fairfax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Huang, Eugene</cp:lastModifiedBy>
  <cp:revision>58</cp:revision>
  <dcterms:created xsi:type="dcterms:W3CDTF">2014-11-17T23:01:26Z</dcterms:created>
  <dcterms:modified xsi:type="dcterms:W3CDTF">2016-11-21T19:15:10Z</dcterms:modified>
</cp:coreProperties>
</file>