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7" r:id="rId3"/>
    <p:sldId id="290" r:id="rId4"/>
    <p:sldId id="291" r:id="rId5"/>
    <p:sldId id="292" r:id="rId6"/>
    <p:sldId id="293" r:id="rId7"/>
    <p:sldId id="284" r:id="rId8"/>
    <p:sldId id="289" r:id="rId9"/>
    <p:sldId id="285" r:id="rId10"/>
    <p:sldId id="288" r:id="rId11"/>
    <p:sldId id="286" r:id="rId12"/>
    <p:sldId id="257" r:id="rId13"/>
    <p:sldId id="279" r:id="rId14"/>
    <p:sldId id="278" r:id="rId15"/>
    <p:sldId id="280" r:id="rId16"/>
    <p:sldId id="258" r:id="rId17"/>
    <p:sldId id="259" r:id="rId18"/>
    <p:sldId id="260" r:id="rId19"/>
    <p:sldId id="261" r:id="rId20"/>
    <p:sldId id="281" r:id="rId21"/>
    <p:sldId id="263" r:id="rId22"/>
    <p:sldId id="266" r:id="rId23"/>
    <p:sldId id="264" r:id="rId24"/>
    <p:sldId id="294" r:id="rId25"/>
    <p:sldId id="295" r:id="rId26"/>
    <p:sldId id="29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70" d="100"/>
          <a:sy n="70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4F8AC-BB5C-49DF-90E3-B5ECBFE4E3E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FC20B-446E-4815-BF2A-84560381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r>
              <a:rPr lang="en-US" dirty="0" smtClean="0"/>
              <a:t>Muhammad</a:t>
            </a:r>
            <a:r>
              <a:rPr lang="en-US" baseline="0" dirty="0" smtClean="0"/>
              <a:t> and his followers went to </a:t>
            </a:r>
            <a:r>
              <a:rPr lang="en-US" baseline="0" dirty="0" err="1" smtClean="0"/>
              <a:t>Yathrib</a:t>
            </a:r>
            <a:r>
              <a:rPr lang="en-US" baseline="0" dirty="0" smtClean="0"/>
              <a:t> as mediators for the civil war. Looked upon as a hero, the city’s name changed to Medina, meaning city of the prophet. 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Mecca was unhappy with Muhammad’s success of spreading Islam. A total of three battles between them resulted in a peace treaty acknowledging Islam. Mecca later broke the treaty.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Muhammad marched to Mecca and joined them with now bloodshed.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He successfully united the Arabian peninsula before his last pilgrimage in 632, three months before he died.</a:t>
            </a:r>
          </a:p>
          <a:p>
            <a:pPr marL="232943" indent="-232943">
              <a:buAutoNum type="arabicPeriod"/>
            </a:pPr>
            <a:endParaRPr lang="en-US" baseline="0" dirty="0" smtClean="0"/>
          </a:p>
          <a:p>
            <a:r>
              <a:rPr lang="en-US" baseline="0" dirty="0" smtClean="0"/>
              <a:t>Source: http://www.pbs.org/muhammad/timeline_html.shtml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3BF42-24C4-4A6D-92CD-152F520CCA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3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5 PILLARS</a:t>
            </a:r>
          </a:p>
          <a:p>
            <a:r>
              <a:rPr lang="en-US" dirty="0" smtClean="0"/>
              <a:t>DISCUSS PRAYER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3BF42-24C4-4A6D-92CD-152F520CCA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1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conflicts between </a:t>
            </a:r>
            <a:r>
              <a:rPr lang="en-US" dirty="0" err="1" smtClean="0"/>
              <a:t>Umayyads</a:t>
            </a:r>
            <a:r>
              <a:rPr lang="en-US" dirty="0" smtClean="0"/>
              <a:t> and Ali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3BF42-24C4-4A6D-92CD-152F520CCA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4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ECF5-4EB4-4B55-978F-6FE8E4A7148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9A93-998B-4F2E-A69E-C4153C6A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ECF5-4EB4-4B55-978F-6FE8E4A7148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9A93-998B-4F2E-A69E-C4153C6A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2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ECF5-4EB4-4B55-978F-6FE8E4A7148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9A93-998B-4F2E-A69E-C4153C6A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5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ECF5-4EB4-4B55-978F-6FE8E4A7148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9A93-998B-4F2E-A69E-C4153C6A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ECF5-4EB4-4B55-978F-6FE8E4A7148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9A93-998B-4F2E-A69E-C4153C6A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3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ECF5-4EB4-4B55-978F-6FE8E4A7148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9A93-998B-4F2E-A69E-C4153C6A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4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ECF5-4EB4-4B55-978F-6FE8E4A7148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9A93-998B-4F2E-A69E-C4153C6A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6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ECF5-4EB4-4B55-978F-6FE8E4A7148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9A93-998B-4F2E-A69E-C4153C6A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1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ECF5-4EB4-4B55-978F-6FE8E4A7148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9A93-998B-4F2E-A69E-C4153C6A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6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ECF5-4EB4-4B55-978F-6FE8E4A7148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9A93-998B-4F2E-A69E-C4153C6A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ECF5-4EB4-4B55-978F-6FE8E4A7148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9A93-998B-4F2E-A69E-C4153C6A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1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7ECF5-4EB4-4B55-978F-6FE8E4A7148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B9A93-998B-4F2E-A69E-C4153C6A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7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mesdaymap.co.uk/hundred/walecros/" TargetMode="External"/><Relationship Id="rId2" Type="http://schemas.openxmlformats.org/officeDocument/2006/relationships/hyperlink" Target="http://www.domesdaymap.co.uk/place/SK2620/stant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mesdaymap.co.uk/name/274700/henry-of-ferrers/" TargetMode="External"/><Relationship Id="rId5" Type="http://schemas.openxmlformats.org/officeDocument/2006/relationships/hyperlink" Target="http://www.domesdaymap.co.uk/name/71010/alwin-of-stanton/" TargetMode="External"/><Relationship Id="rId4" Type="http://schemas.openxmlformats.org/officeDocument/2006/relationships/hyperlink" Target="http://www.domesdaymap.co.uk/county/derbyshir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Rise of the </a:t>
            </a:r>
            <a:r>
              <a:rPr lang="en-US" dirty="0" smtClean="0"/>
              <a:t>Franks/The British Isles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1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The Franks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64" y="1600200"/>
            <a:ext cx="5974271" cy="4525963"/>
          </a:xfrm>
        </p:spPr>
      </p:pic>
    </p:spTree>
    <p:extLst>
      <p:ext uri="{BB962C8B-B14F-4D97-AF65-F5344CB8AC3E}">
        <p14:creationId xmlns:p14="http://schemas.microsoft.com/office/powerpoint/2010/main" val="4600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Breakup of Carolingians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814-833 – Louis I “The Pious” forced to abdicate by first three sons</a:t>
            </a:r>
          </a:p>
          <a:p>
            <a:r>
              <a:rPr lang="en-US" dirty="0" smtClean="0"/>
              <a:t>843 Treaty of Verdun - three sons divide up empire: Charles the Bald, </a:t>
            </a:r>
            <a:r>
              <a:rPr lang="en-US" dirty="0" err="1" smtClean="0"/>
              <a:t>Lothair</a:t>
            </a:r>
            <a:r>
              <a:rPr lang="en-US" dirty="0" smtClean="0"/>
              <a:t>, Louis the German</a:t>
            </a:r>
          </a:p>
          <a:p>
            <a:r>
              <a:rPr lang="en-US" dirty="0" smtClean="0"/>
              <a:t>West </a:t>
            </a:r>
            <a:r>
              <a:rPr lang="en-US" dirty="0" err="1" smtClean="0"/>
              <a:t>Francia</a:t>
            </a:r>
            <a:r>
              <a:rPr lang="en-US" dirty="0" smtClean="0"/>
              <a:t> became modern France: included Brittany, Burgundy, Aquitaine</a:t>
            </a:r>
          </a:p>
          <a:p>
            <a:r>
              <a:rPr lang="en-US" dirty="0" smtClean="0"/>
              <a:t>987 – Carolingian rule over, Capetian line begins with Hugh </a:t>
            </a:r>
            <a:r>
              <a:rPr lang="en-US" dirty="0" smtClean="0"/>
              <a:t>Capet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2050" name="Picture 2" descr="http://s2.picofile.com/file/7574067204/division_of_carolingian_empire_84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5047063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13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Battle </a:t>
            </a:r>
            <a:r>
              <a:rPr lang="en-US" dirty="0" smtClean="0"/>
              <a:t>for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Meanwhile, “Barbarians</a:t>
            </a:r>
            <a:r>
              <a:rPr lang="en-US" dirty="0" smtClean="0"/>
              <a:t>” </a:t>
            </a:r>
            <a:r>
              <a:rPr lang="en-US" dirty="0" smtClean="0"/>
              <a:t>(Angles, Saxons, Jutes) </a:t>
            </a:r>
            <a:r>
              <a:rPr lang="en-US" dirty="0" smtClean="0"/>
              <a:t>also </a:t>
            </a:r>
            <a:r>
              <a:rPr lang="en-US" dirty="0" smtClean="0"/>
              <a:t>invaded Britain</a:t>
            </a:r>
          </a:p>
          <a:p>
            <a:r>
              <a:rPr lang="en-US" dirty="0" smtClean="0"/>
              <a:t>By 5</a:t>
            </a:r>
            <a:r>
              <a:rPr lang="en-US" baseline="30000" dirty="0" smtClean="0"/>
              <a:t>th</a:t>
            </a:r>
            <a:r>
              <a:rPr lang="en-US" dirty="0" smtClean="0"/>
              <a:t> Century, Rome no longer able to defend </a:t>
            </a:r>
            <a:r>
              <a:rPr lang="en-US" dirty="0" smtClean="0"/>
              <a:t>Britain (remember Hadrian)</a:t>
            </a:r>
            <a:endParaRPr lang="en-US" dirty="0" smtClean="0"/>
          </a:p>
          <a:p>
            <a:r>
              <a:rPr lang="en-US" dirty="0" smtClean="0"/>
              <a:t>577 </a:t>
            </a:r>
            <a:r>
              <a:rPr lang="en-US" dirty="0" smtClean="0"/>
              <a:t>Battle </a:t>
            </a:r>
            <a:r>
              <a:rPr lang="en-US" dirty="0" smtClean="0"/>
              <a:t>of </a:t>
            </a:r>
            <a:r>
              <a:rPr lang="en-US" dirty="0" smtClean="0"/>
              <a:t>Durham - Angles</a:t>
            </a:r>
            <a:r>
              <a:rPr lang="en-US" dirty="0" smtClean="0"/>
              <a:t>, Saxons and Jutes conquered England, divided up the country</a:t>
            </a:r>
          </a:p>
          <a:p>
            <a:r>
              <a:rPr lang="en-US" dirty="0" smtClean="0"/>
              <a:t>597 – first Archbishop of Canterbury</a:t>
            </a:r>
          </a:p>
          <a:p>
            <a:r>
              <a:rPr lang="en-US" dirty="0" smtClean="0"/>
              <a:t>601 – Ethelred, first </a:t>
            </a:r>
            <a:r>
              <a:rPr lang="en-US" dirty="0" smtClean="0"/>
              <a:t>Christian Anglo-Saxon king</a:t>
            </a:r>
            <a:endParaRPr lang="en-US" dirty="0" smtClean="0"/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-9</a:t>
            </a:r>
            <a:r>
              <a:rPr lang="en-US" baseline="30000" dirty="0" smtClean="0"/>
              <a:t>th</a:t>
            </a:r>
            <a:r>
              <a:rPr lang="en-US" dirty="0" smtClean="0"/>
              <a:t> centuries – constant raids by Danes, Britons migrated to Europe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1026" name="Picture 2" descr="http://upload.wikimedia.org/wikipedia/commons/thumb/e/ee/Britain_peoples_circa_600.svg/500px-Britain_peoples_circa_600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18" y="1447800"/>
            <a:ext cx="4025081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98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Patrick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Century Roman Briton</a:t>
            </a:r>
          </a:p>
          <a:p>
            <a:r>
              <a:rPr lang="en-US" dirty="0" smtClean="0"/>
              <a:t>At age 16, captured by Irish raiders, held prisoner for 6 years</a:t>
            </a:r>
          </a:p>
          <a:p>
            <a:r>
              <a:rPr lang="en-US" dirty="0" smtClean="0"/>
              <a:t>Escapes, returns to Britain</a:t>
            </a:r>
          </a:p>
          <a:p>
            <a:r>
              <a:rPr lang="en-US" dirty="0" smtClean="0"/>
              <a:t>Decides to return to Ireland as a missionary</a:t>
            </a:r>
          </a:p>
          <a:p>
            <a:r>
              <a:rPr lang="en-US" dirty="0" smtClean="0"/>
              <a:t>Used shamrock to teach </a:t>
            </a:r>
            <a:r>
              <a:rPr lang="en-US" dirty="0" smtClean="0"/>
              <a:t>Christian doctrine</a:t>
            </a:r>
            <a:endParaRPr lang="en-US" dirty="0" smtClean="0"/>
          </a:p>
          <a:p>
            <a:r>
              <a:rPr lang="en-US" dirty="0" smtClean="0"/>
              <a:t>Banished snakes (legend)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3074" name="Picture 2" descr="http://upload.wikimedia.org/wikipedia/commons/8/82/Kilbennan_St._Benin%27s_Church_Window_St._Patrick_Detail_2010_09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169227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380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Anglo-Saxons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ile:Britain 8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36072"/>
            <a:ext cx="3810000" cy="538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Britain 8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22217"/>
            <a:ext cx="3810000" cy="538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2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Alfred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Battle at Merton - King </a:t>
            </a:r>
            <a:r>
              <a:rPr lang="en-US" dirty="0"/>
              <a:t>Ethelred </a:t>
            </a:r>
            <a:r>
              <a:rPr lang="en-US" dirty="0" smtClean="0"/>
              <a:t>(</a:t>
            </a:r>
            <a:r>
              <a:rPr lang="en-US" dirty="0" err="1" smtClean="0"/>
              <a:t>Wessex</a:t>
            </a:r>
            <a:r>
              <a:rPr lang="en-US" dirty="0" smtClean="0"/>
              <a:t>) and </a:t>
            </a:r>
            <a:r>
              <a:rPr lang="en-US" dirty="0"/>
              <a:t>brother met </a:t>
            </a:r>
            <a:r>
              <a:rPr lang="en-US" dirty="0" smtClean="0"/>
              <a:t>Danes, </a:t>
            </a:r>
            <a:r>
              <a:rPr lang="en-US" dirty="0"/>
              <a:t>Ethelred killed, Alfred takes throne (871)</a:t>
            </a:r>
          </a:p>
          <a:p>
            <a:r>
              <a:rPr lang="en-US" dirty="0" smtClean="0"/>
              <a:t>Alfred </a:t>
            </a:r>
            <a:r>
              <a:rPr lang="en-US" dirty="0" smtClean="0"/>
              <a:t>“The </a:t>
            </a:r>
            <a:r>
              <a:rPr lang="en-US" dirty="0"/>
              <a:t>Great” </a:t>
            </a:r>
            <a:r>
              <a:rPr lang="en-US" dirty="0" smtClean="0"/>
              <a:t>– drove Danes out of </a:t>
            </a:r>
            <a:r>
              <a:rPr lang="en-US" dirty="0" err="1" smtClean="0"/>
              <a:t>Wessex</a:t>
            </a:r>
            <a:r>
              <a:rPr lang="en-US" dirty="0" smtClean="0"/>
              <a:t>, signed Treaty of </a:t>
            </a:r>
            <a:r>
              <a:rPr lang="en-US" dirty="0" err="1" smtClean="0"/>
              <a:t>Wedmore</a:t>
            </a:r>
            <a:r>
              <a:rPr lang="en-US" dirty="0" smtClean="0"/>
              <a:t> with the Dane </a:t>
            </a:r>
            <a:r>
              <a:rPr lang="en-US" dirty="0" err="1" smtClean="0"/>
              <a:t>Guthrum</a:t>
            </a:r>
            <a:r>
              <a:rPr lang="en-US" dirty="0" smtClean="0"/>
              <a:t>, later </a:t>
            </a:r>
            <a:r>
              <a:rPr lang="en-US" dirty="0" smtClean="0"/>
              <a:t>conquered Danes in east and </a:t>
            </a:r>
            <a:r>
              <a:rPr lang="en-US" dirty="0" smtClean="0"/>
              <a:t>unified England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4098" name="Picture 2" descr="File:Statue d'Alfred le Grand à Winche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24574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93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Danish Conquest of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028557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991 – Norwegian Vikings land and plunder coast</a:t>
            </a:r>
          </a:p>
          <a:p>
            <a:r>
              <a:rPr lang="en-US" dirty="0" smtClean="0"/>
              <a:t>Ethelred “The Unready” </a:t>
            </a:r>
            <a:r>
              <a:rPr lang="en-US" dirty="0" smtClean="0"/>
              <a:t>married </a:t>
            </a:r>
            <a:r>
              <a:rPr lang="en-US" dirty="0" smtClean="0"/>
              <a:t>Emma, daughter of Norman </a:t>
            </a:r>
            <a:r>
              <a:rPr lang="en-US" dirty="0" smtClean="0"/>
              <a:t>duke</a:t>
            </a:r>
            <a:endParaRPr lang="en-US" dirty="0"/>
          </a:p>
          <a:p>
            <a:r>
              <a:rPr lang="en-US" dirty="0" smtClean="0"/>
              <a:t>1002 – St. Brice’s Day Massacre</a:t>
            </a:r>
            <a:endParaRPr lang="en-US" dirty="0" smtClean="0"/>
          </a:p>
          <a:p>
            <a:r>
              <a:rPr lang="en-US" dirty="0" smtClean="0"/>
              <a:t>1013 </a:t>
            </a:r>
            <a:r>
              <a:rPr lang="en-US" dirty="0" smtClean="0"/>
              <a:t>– the Dane </a:t>
            </a:r>
            <a:r>
              <a:rPr lang="en-US" dirty="0" err="1" smtClean="0"/>
              <a:t>Sweyn</a:t>
            </a:r>
            <a:r>
              <a:rPr lang="en-US" dirty="0" smtClean="0"/>
              <a:t> </a:t>
            </a:r>
            <a:r>
              <a:rPr lang="en-US" dirty="0" smtClean="0"/>
              <a:t>invaded, Ethelred fled to </a:t>
            </a:r>
            <a:r>
              <a:rPr lang="en-US" dirty="0" smtClean="0"/>
              <a:t>Normandy, Danes now on throne</a:t>
            </a:r>
            <a:endParaRPr lang="en-US" dirty="0" smtClean="0"/>
          </a:p>
          <a:p>
            <a:r>
              <a:rPr lang="en-US" dirty="0" err="1" smtClean="0"/>
              <a:t>Sweyn</a:t>
            </a:r>
            <a:r>
              <a:rPr lang="en-US" dirty="0" smtClean="0"/>
              <a:t> dies, Ethelred tried to regain throne against </a:t>
            </a:r>
            <a:r>
              <a:rPr lang="en-US" dirty="0" smtClean="0"/>
              <a:t>Canute </a:t>
            </a:r>
            <a:r>
              <a:rPr lang="en-US" dirty="0" smtClean="0"/>
              <a:t>(</a:t>
            </a:r>
            <a:r>
              <a:rPr lang="en-US" dirty="0" err="1" smtClean="0"/>
              <a:t>Sweyn’s</a:t>
            </a:r>
            <a:r>
              <a:rPr lang="en-US" dirty="0" smtClean="0"/>
              <a:t> son) but died in London</a:t>
            </a:r>
          </a:p>
          <a:p>
            <a:r>
              <a:rPr lang="en-US" dirty="0" smtClean="0"/>
              <a:t>1016 - Danish conquest </a:t>
            </a:r>
            <a:r>
              <a:rPr lang="en-US" dirty="0" smtClean="0"/>
              <a:t>complete with Canute defeating Ethelred’s son Edmund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5122" name="Picture 2" descr="http://i.telegraph.co.uk/multimedia/archive/02835/DanishInvasion_283511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02855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thumb/b/b3/Ethelred_the_Unready.jpg/640px-Ethelred_the_Unrea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44091"/>
            <a:ext cx="207523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689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English </a:t>
            </a:r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Ecclesiastical History of the English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673-735 </a:t>
            </a:r>
            <a:r>
              <a:rPr lang="en-US" dirty="0" smtClean="0"/>
              <a:t>– written by Venerable Bede, father </a:t>
            </a:r>
            <a:r>
              <a:rPr lang="en-US" dirty="0" smtClean="0"/>
              <a:t>of English history, translated </a:t>
            </a:r>
            <a:r>
              <a:rPr lang="en-US" dirty="0" smtClean="0"/>
              <a:t>many Greek </a:t>
            </a:r>
            <a:r>
              <a:rPr lang="en-US" dirty="0" smtClean="0"/>
              <a:t>and Latin works into English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Beowulf (anonymous)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Beowulf</a:t>
            </a:r>
            <a:r>
              <a:rPr lang="en-US" dirty="0"/>
              <a:t> – </a:t>
            </a:r>
            <a:r>
              <a:rPr lang="en-US" dirty="0" smtClean="0"/>
              <a:t>epic poem, earliest manuscript - 10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  <a:p>
            <a:r>
              <a:rPr lang="en-US" dirty="0"/>
              <a:t>Beowulf is a prince from </a:t>
            </a:r>
            <a:r>
              <a:rPr lang="en-US" dirty="0" err="1"/>
              <a:t>Geat</a:t>
            </a:r>
            <a:r>
              <a:rPr lang="en-US" dirty="0"/>
              <a:t> Sweden, comes to free Danish King Hrothgar from monster (dragon) Grendel and Grendel’s mother, helped by friend </a:t>
            </a:r>
            <a:r>
              <a:rPr lang="en-US" dirty="0" err="1"/>
              <a:t>Wiglaf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24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Frenchifying</a:t>
            </a:r>
            <a:r>
              <a:rPr lang="en-US" dirty="0" smtClean="0"/>
              <a:t> of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Canute </a:t>
            </a:r>
            <a:r>
              <a:rPr lang="en-US" dirty="0" smtClean="0"/>
              <a:t>married </a:t>
            </a:r>
            <a:r>
              <a:rPr lang="en-US" dirty="0" smtClean="0"/>
              <a:t>Emma of Normandy, yes, the same Emma</a:t>
            </a:r>
            <a:endParaRPr lang="en-US" dirty="0" smtClean="0"/>
          </a:p>
          <a:p>
            <a:r>
              <a:rPr lang="en-US" dirty="0" smtClean="0"/>
              <a:t>1042 - </a:t>
            </a:r>
            <a:r>
              <a:rPr lang="en-US" dirty="0" err="1" smtClean="0"/>
              <a:t>Harthacnut</a:t>
            </a:r>
            <a:r>
              <a:rPr lang="en-US" dirty="0" smtClean="0"/>
              <a:t>, </a:t>
            </a:r>
            <a:r>
              <a:rPr lang="en-US" dirty="0" smtClean="0"/>
              <a:t>Canute’s </a:t>
            </a:r>
            <a:r>
              <a:rPr lang="en-US" dirty="0" smtClean="0"/>
              <a:t>son, made step-brother Edward his heir, Edward was son of Ethelred and Emma</a:t>
            </a:r>
          </a:p>
          <a:p>
            <a:r>
              <a:rPr lang="en-US" dirty="0" smtClean="0"/>
              <a:t>1042-1066 - Edward “The Confessor” had grown up in Normandy, brought with him French language and culture</a:t>
            </a:r>
          </a:p>
          <a:p>
            <a:r>
              <a:rPr lang="en-US" dirty="0" smtClean="0"/>
              <a:t>Started building of Westminster Abbey</a:t>
            </a:r>
          </a:p>
          <a:p>
            <a:r>
              <a:rPr lang="en-US" dirty="0"/>
              <a:t>A</a:t>
            </a:r>
            <a:r>
              <a:rPr lang="en-US" dirty="0" smtClean="0"/>
              <a:t>ppointed all French </a:t>
            </a:r>
            <a:r>
              <a:rPr lang="en-US" dirty="0" smtClean="0"/>
              <a:t>nobles, Edward was </a:t>
            </a:r>
            <a:r>
              <a:rPr lang="en-US" dirty="0" smtClean="0"/>
              <a:t>jealous of </a:t>
            </a:r>
            <a:r>
              <a:rPr lang="en-US" dirty="0" smtClean="0"/>
              <a:t>power of Godwin</a:t>
            </a:r>
            <a:r>
              <a:rPr lang="en-US" dirty="0" smtClean="0"/>
              <a:t>, Earl of </a:t>
            </a:r>
            <a:r>
              <a:rPr lang="en-US" dirty="0" err="1" smtClean="0"/>
              <a:t>Wessex</a:t>
            </a:r>
            <a:r>
              <a:rPr lang="en-US" dirty="0" smtClean="0"/>
              <a:t>, deposed him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7170" name="Picture 2" descr="http://upload.wikimedia.org/wikipedia/commons/thumb/3/35/Bayeux_Tapestry_scene1_EDWARD_REX.jpg/640px-Bayeux_Tapestry_scene1_EDWARD_R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114800" cy="450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746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Harold Godwinson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1051 - Godwin fled to </a:t>
            </a:r>
            <a:r>
              <a:rPr lang="en-US" dirty="0" smtClean="0"/>
              <a:t>Flanders (Belgium)</a:t>
            </a:r>
            <a:endParaRPr lang="en-US" dirty="0" smtClean="0"/>
          </a:p>
          <a:p>
            <a:r>
              <a:rPr lang="en-US" dirty="0" smtClean="0"/>
              <a:t>Son Harold raised Irish army and attacked Edward</a:t>
            </a:r>
          </a:p>
          <a:p>
            <a:r>
              <a:rPr lang="en-US" dirty="0" smtClean="0"/>
              <a:t>Took England easily and Edward gave Godwin all his property back, Harold made Earl of </a:t>
            </a:r>
            <a:r>
              <a:rPr lang="en-US" dirty="0" err="1" smtClean="0"/>
              <a:t>Wessex</a:t>
            </a:r>
            <a:endParaRPr lang="en-US" dirty="0" smtClean="0"/>
          </a:p>
          <a:p>
            <a:r>
              <a:rPr lang="en-US" dirty="0" smtClean="0"/>
              <a:t>1066 – Edward </a:t>
            </a:r>
            <a:r>
              <a:rPr lang="en-US" dirty="0" smtClean="0"/>
              <a:t>AND </a:t>
            </a:r>
            <a:r>
              <a:rPr lang="en-US" dirty="0" smtClean="0"/>
              <a:t>Godwin </a:t>
            </a:r>
            <a:r>
              <a:rPr lang="en-US" dirty="0" smtClean="0"/>
              <a:t>died</a:t>
            </a:r>
          </a:p>
          <a:p>
            <a:r>
              <a:rPr lang="en-US" dirty="0" smtClean="0"/>
              <a:t>William of Normandy claimed throne (descended from Ethelred), Edward had earlier promised him throne in return for protection in </a:t>
            </a:r>
            <a:r>
              <a:rPr lang="en-US" dirty="0" smtClean="0"/>
              <a:t>Normandy</a:t>
            </a:r>
            <a:endParaRPr lang="en-US" dirty="0" smtClean="0"/>
          </a:p>
          <a:p>
            <a:r>
              <a:rPr lang="en-US" dirty="0" smtClean="0"/>
              <a:t>But Edward named Harold successor on </a:t>
            </a:r>
            <a:r>
              <a:rPr lang="en-US" dirty="0" smtClean="0"/>
              <a:t>deathbed, William appealed to Pope</a:t>
            </a:r>
            <a:endParaRPr lang="en-US" dirty="0" smtClean="0"/>
          </a:p>
          <a:p>
            <a:r>
              <a:rPr lang="en-US" dirty="0" smtClean="0"/>
              <a:t>Pope </a:t>
            </a:r>
            <a:r>
              <a:rPr lang="en-US" dirty="0"/>
              <a:t>Alexander II excommunicated Harold and declared William rightful king of England (first time ever Papacy decided on thrones), blessed William’s invasion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pic>
        <p:nvPicPr>
          <p:cNvPr id="8194" name="Picture 2" descr="File:Harol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2875280" cy="356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8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tate </a:t>
            </a:r>
            <a:r>
              <a:rPr lang="en-US" dirty="0" smtClean="0"/>
              <a:t>of the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Visigoths, </a:t>
            </a:r>
            <a:r>
              <a:rPr lang="en-US" dirty="0" err="1" smtClean="0"/>
              <a:t>Ostrogoths</a:t>
            </a:r>
            <a:r>
              <a:rPr lang="en-US" dirty="0" smtClean="0"/>
              <a:t>, Vandals all </a:t>
            </a:r>
            <a:r>
              <a:rPr lang="en-US" dirty="0" smtClean="0"/>
              <a:t>weakened</a:t>
            </a:r>
          </a:p>
          <a:p>
            <a:r>
              <a:rPr lang="en-US" dirty="0"/>
              <a:t>Christianity still the predominant religion in cities and in barbarian </a:t>
            </a:r>
            <a:r>
              <a:rPr lang="en-US" dirty="0" smtClean="0"/>
              <a:t>regions</a:t>
            </a:r>
            <a:endParaRPr lang="en-US" dirty="0" smtClean="0"/>
          </a:p>
          <a:p>
            <a:r>
              <a:rPr lang="en-US" dirty="0" smtClean="0"/>
              <a:t>The Franks – growing </a:t>
            </a:r>
            <a:r>
              <a:rPr lang="en-US" dirty="0" err="1" smtClean="0"/>
              <a:t>Gemanic</a:t>
            </a:r>
            <a:r>
              <a:rPr lang="en-US" dirty="0" smtClean="0"/>
              <a:t> tribe in Gaul</a:t>
            </a:r>
          </a:p>
          <a:p>
            <a:r>
              <a:rPr lang="en-US" dirty="0" smtClean="0"/>
              <a:t>Merovingian Dynasty – known as “long-haired kings”, Clovis (Louis)</a:t>
            </a:r>
          </a:p>
          <a:p>
            <a:r>
              <a:rPr lang="en-US" dirty="0" smtClean="0"/>
              <a:t>Mayor of the Palace – advisor to king</a:t>
            </a:r>
          </a:p>
          <a:p>
            <a:r>
              <a:rPr lang="en-US" dirty="0" smtClean="0"/>
              <a:t>Salic Law – property, inheritance, criminal law </a:t>
            </a:r>
          </a:p>
          <a:p>
            <a:r>
              <a:rPr lang="en-US" dirty="0" smtClean="0"/>
              <a:t>King Clovis – founder of </a:t>
            </a:r>
            <a:r>
              <a:rPr lang="en-US" dirty="0" err="1" smtClean="0"/>
              <a:t>Merovingians</a:t>
            </a:r>
            <a:r>
              <a:rPr lang="en-US" dirty="0" smtClean="0"/>
              <a:t>, defeated </a:t>
            </a:r>
            <a:r>
              <a:rPr lang="en-US" dirty="0" err="1" smtClean="0"/>
              <a:t>Alemanni</a:t>
            </a:r>
            <a:r>
              <a:rPr lang="en-US" dirty="0" smtClean="0"/>
              <a:t> at </a:t>
            </a:r>
            <a:r>
              <a:rPr lang="en-US" dirty="0" err="1" smtClean="0"/>
              <a:t>Tolbiac</a:t>
            </a:r>
            <a:r>
              <a:rPr lang="en-US" dirty="0" smtClean="0"/>
              <a:t>, converted after marrying Christian wife </a:t>
            </a:r>
            <a:r>
              <a:rPr lang="en-US" dirty="0" err="1" smtClean="0"/>
              <a:t>Clothilde</a:t>
            </a:r>
            <a:endParaRPr lang="en-US" dirty="0" smtClean="0"/>
          </a:p>
          <a:p>
            <a:r>
              <a:rPr lang="en-US" dirty="0" err="1" smtClean="0"/>
              <a:t>Siegebert</a:t>
            </a:r>
            <a:r>
              <a:rPr lang="en-US" dirty="0" smtClean="0"/>
              <a:t> III – first of the “do-nothing kings”, figureheads to the Mayors</a:t>
            </a:r>
          </a:p>
          <a:p>
            <a:r>
              <a:rPr lang="en-US" dirty="0" err="1" smtClean="0"/>
              <a:t>Dagobert</a:t>
            </a:r>
            <a:r>
              <a:rPr lang="en-US" dirty="0" smtClean="0"/>
              <a:t> I – made Paris the capital</a:t>
            </a:r>
          </a:p>
          <a:p>
            <a:r>
              <a:rPr lang="en-US" dirty="0" err="1" smtClean="0"/>
              <a:t>Childeric</a:t>
            </a:r>
            <a:r>
              <a:rPr lang="en-US" dirty="0" smtClean="0"/>
              <a:t> III – last Merovingian</a:t>
            </a:r>
            <a:endParaRPr lang="en-US" dirty="0" smtClean="0"/>
          </a:p>
          <a:p>
            <a:r>
              <a:rPr lang="en-US" dirty="0" smtClean="0"/>
              <a:t>Pope </a:t>
            </a:r>
            <a:r>
              <a:rPr lang="en-US" dirty="0" smtClean="0"/>
              <a:t>still in Rome but weak politically</a:t>
            </a:r>
          </a:p>
          <a:p>
            <a:r>
              <a:rPr lang="en-US" dirty="0" smtClean="0"/>
              <a:t>486-507 </a:t>
            </a:r>
            <a:r>
              <a:rPr lang="en-US" dirty="0"/>
              <a:t>– Clovis conquers many parts of </a:t>
            </a:r>
            <a:r>
              <a:rPr lang="en-US" dirty="0" smtClean="0"/>
              <a:t>Gaul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7170" name="Picture 2" descr="http://frmarkdwhite.files.wordpress.com/2012/12/clovis-baptism-st-re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677348" cy="29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5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Claimants of the English Throne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upload.wikimedia.org/wikipedia/en/thumb/a/a3/Tree_of_William%27s_struggle_for_England.svg/633px-Tree_of_William%27s_struggle_for_Englan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49582"/>
            <a:ext cx="873683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595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1066, Battle of Hastings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While William I invaded from Normandy, </a:t>
            </a:r>
            <a:r>
              <a:rPr lang="en-US" dirty="0" err="1" smtClean="0"/>
              <a:t>Tostig</a:t>
            </a:r>
            <a:r>
              <a:rPr lang="en-US" dirty="0" smtClean="0"/>
              <a:t> and King </a:t>
            </a:r>
            <a:r>
              <a:rPr lang="en-US" dirty="0" err="1" smtClean="0"/>
              <a:t>Harald</a:t>
            </a:r>
            <a:r>
              <a:rPr lang="en-US" dirty="0" smtClean="0"/>
              <a:t> </a:t>
            </a:r>
            <a:r>
              <a:rPr lang="en-US" dirty="0" err="1" smtClean="0"/>
              <a:t>Hardrade</a:t>
            </a:r>
            <a:r>
              <a:rPr lang="en-US" dirty="0" smtClean="0"/>
              <a:t> of Norway came from the north</a:t>
            </a:r>
          </a:p>
          <a:p>
            <a:r>
              <a:rPr lang="en-US" dirty="0" smtClean="0"/>
              <a:t>Harold defeated </a:t>
            </a:r>
            <a:r>
              <a:rPr lang="en-US" dirty="0" err="1" smtClean="0"/>
              <a:t>Tostig</a:t>
            </a:r>
            <a:r>
              <a:rPr lang="en-US" dirty="0" smtClean="0"/>
              <a:t> and </a:t>
            </a:r>
            <a:r>
              <a:rPr lang="en-US" dirty="0" err="1" smtClean="0"/>
              <a:t>Hardrade</a:t>
            </a:r>
            <a:r>
              <a:rPr lang="en-US" dirty="0" smtClean="0"/>
              <a:t> at Stamford Bridge (Chelsea FC) </a:t>
            </a:r>
          </a:p>
          <a:p>
            <a:r>
              <a:rPr lang="en-US" dirty="0" smtClean="0"/>
              <a:t>Harold lost to William at </a:t>
            </a:r>
            <a:r>
              <a:rPr lang="en-US" dirty="0" smtClean="0"/>
              <a:t>Senlac, near Hastings, </a:t>
            </a:r>
            <a:r>
              <a:rPr lang="en-US" dirty="0" smtClean="0"/>
              <a:t>Harold got an arrow in the </a:t>
            </a:r>
            <a:r>
              <a:rPr lang="en-US" dirty="0" smtClean="0"/>
              <a:t>eye</a:t>
            </a:r>
            <a:endParaRPr lang="en-US" dirty="0" smtClean="0"/>
          </a:p>
          <a:p>
            <a:r>
              <a:rPr lang="en-US" dirty="0" smtClean="0"/>
              <a:t>William crowned king of England on Christmas Day 1066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00200"/>
            <a:ext cx="4686442" cy="444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4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Harold in Bayeux Tapestry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2" y="2397855"/>
            <a:ext cx="5774436" cy="2930652"/>
          </a:xfrm>
        </p:spPr>
      </p:pic>
    </p:spTree>
    <p:extLst>
      <p:ext uri="{BB962C8B-B14F-4D97-AF65-F5344CB8AC3E}">
        <p14:creationId xmlns:p14="http://schemas.microsoft.com/office/powerpoint/2010/main" val="2556602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as </a:t>
            </a:r>
            <a:r>
              <a:rPr lang="en-US" dirty="0" smtClean="0"/>
              <a:t>reforming ruler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Centralized power, seized much land for the crown, established curfews, took hidden money from monasteries</a:t>
            </a:r>
          </a:p>
          <a:p>
            <a:r>
              <a:rPr lang="en-US" dirty="0" err="1" smtClean="0"/>
              <a:t>Domesday</a:t>
            </a:r>
            <a:r>
              <a:rPr lang="en-US" dirty="0" smtClean="0"/>
              <a:t> Book – record of who owned what down to the smallest piece of land</a:t>
            </a:r>
          </a:p>
          <a:p>
            <a:r>
              <a:rPr lang="en-US" dirty="0" smtClean="0"/>
              <a:t>Replaced English clergy with Normans</a:t>
            </a:r>
          </a:p>
          <a:p>
            <a:r>
              <a:rPr lang="en-US" dirty="0" smtClean="0"/>
              <a:t>No papal bull without his approval, he would approve any decisions made by bishops</a:t>
            </a:r>
          </a:p>
          <a:p>
            <a:r>
              <a:rPr lang="en-US" dirty="0" smtClean="0"/>
              <a:t>Wife was Matilda</a:t>
            </a:r>
          </a:p>
          <a:p>
            <a:r>
              <a:rPr lang="en-US" dirty="0" smtClean="0"/>
              <a:t>He died very fat in 1087 (horse accident)</a:t>
            </a:r>
          </a:p>
          <a:p>
            <a:r>
              <a:rPr lang="en-US" dirty="0" smtClean="0"/>
              <a:t>French/English language</a:t>
            </a:r>
          </a:p>
          <a:p>
            <a:r>
              <a:rPr lang="en-US" dirty="0" smtClean="0"/>
              <a:t>Serfdom and feudalism became the system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10244" name="Picture 4" descr="http://upload.wikimedia.org/wikipedia/commons/7/72/Domesday_Book_-_Warwickshi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674" y="3124200"/>
            <a:ext cx="2429052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upload.wikimedia.org/wikipedia/commons/thumb/f/f0/Tower_of_London_White_Tower.jpg/800px-Tower_of_London_White_T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79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the text.  What other text is referenced?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"Till the monster stirred, that demon, that fiend/Grendel who haunted the moors, the wild/Marshes, and made his home in a hell./Not hell but hell on earth. He was spawned in that slime/Of Cain, murderous creatures banished/ By God, punished forever for the crime/ Of Abel's death."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26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who is speaking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"The pagans are in force,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While of our Franks it seems there are too few.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Therefore, companion Roland, sound your </a:t>
            </a:r>
            <a:r>
              <a:rPr lang="en-US" dirty="0" smtClean="0"/>
              <a:t>horn!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King Charles will hear, the army will turn back."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Roland replies, "That would be mad, insane!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 I would lose renown throughout sweet France."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85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u="sng" cap="all" dirty="0">
                <a:hlinkClick r:id="rId2"/>
              </a:rPr>
              <a:t>STANTON</a:t>
            </a:r>
            <a:r>
              <a:rPr lang="en-US" cap="all" dirty="0"/>
              <a:t>, DERBYSHIRE</a:t>
            </a:r>
            <a:endParaRPr lang="en-US" dirty="0"/>
          </a:p>
          <a:p>
            <a:pPr lvl="0"/>
            <a:r>
              <a:rPr lang="en-US" dirty="0"/>
              <a:t>Hundred: </a:t>
            </a:r>
            <a:r>
              <a:rPr lang="en-US" u="sng" dirty="0" err="1">
                <a:hlinkClick r:id="rId3"/>
              </a:rPr>
              <a:t>Walecros</a:t>
            </a:r>
            <a:endParaRPr lang="en-US" dirty="0"/>
          </a:p>
          <a:p>
            <a:pPr lvl="0"/>
            <a:r>
              <a:rPr lang="en-US" dirty="0"/>
              <a:t>County: </a:t>
            </a:r>
            <a:r>
              <a:rPr lang="en-US" u="sng" dirty="0">
                <a:hlinkClick r:id="rId4"/>
              </a:rPr>
              <a:t>Derbyshire</a:t>
            </a:r>
            <a:endParaRPr lang="en-US" dirty="0"/>
          </a:p>
          <a:p>
            <a:pPr lvl="0"/>
            <a:r>
              <a:rPr lang="en-US" dirty="0"/>
              <a:t>Total population: 2 households (very small).</a:t>
            </a:r>
          </a:p>
          <a:p>
            <a:pPr lvl="0"/>
            <a:r>
              <a:rPr lang="en-US" dirty="0"/>
              <a:t>Total tax assessment: 0.5 geld units (very small).</a:t>
            </a:r>
          </a:p>
          <a:p>
            <a:pPr lvl="0"/>
            <a:r>
              <a:rPr lang="en-US" dirty="0"/>
              <a:t>Value: Taxable value 0.5 geld units. Value to lord in 1066 £1. Value to lord in 1086 £0.5.</a:t>
            </a:r>
          </a:p>
          <a:p>
            <a:pPr lvl="0"/>
            <a:r>
              <a:rPr lang="en-US" dirty="0"/>
              <a:t>Households: 1 smallholder. 1 freemen.</a:t>
            </a:r>
          </a:p>
          <a:p>
            <a:pPr lvl="0"/>
            <a:r>
              <a:rPr lang="en-US" dirty="0" err="1"/>
              <a:t>Ploughland</a:t>
            </a:r>
            <a:r>
              <a:rPr lang="en-US" dirty="0"/>
              <a:t>: 0.5 </a:t>
            </a:r>
            <a:r>
              <a:rPr lang="en-US" dirty="0" err="1"/>
              <a:t>ploughlands</a:t>
            </a:r>
            <a:r>
              <a:rPr lang="en-US" dirty="0"/>
              <a:t> (land for). 1 men's plough teams.</a:t>
            </a:r>
          </a:p>
          <a:p>
            <a:pPr lvl="0"/>
            <a:r>
              <a:rPr lang="en-US" dirty="0"/>
              <a:t>Other resources: Meadow 10 acres.</a:t>
            </a:r>
          </a:p>
          <a:p>
            <a:pPr lvl="0"/>
            <a:r>
              <a:rPr lang="en-US" dirty="0"/>
              <a:t>Lord in 1066: </a:t>
            </a:r>
            <a:r>
              <a:rPr lang="en-US" u="sng" dirty="0" err="1">
                <a:hlinkClick r:id="rId5"/>
              </a:rPr>
              <a:t>Alwin</a:t>
            </a:r>
            <a:r>
              <a:rPr lang="en-US" u="sng" dirty="0">
                <a:hlinkClick r:id="rId5"/>
              </a:rPr>
              <a:t> of Stanton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Lord in 1086: </a:t>
            </a:r>
            <a:r>
              <a:rPr lang="en-US" u="sng" dirty="0">
                <a:hlinkClick r:id="rId6"/>
              </a:rPr>
              <a:t>Henry of </a:t>
            </a:r>
            <a:r>
              <a:rPr lang="en-US" u="sng" dirty="0" err="1">
                <a:hlinkClick r:id="rId6"/>
              </a:rPr>
              <a:t>Ferrers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Tenant-in-chief in 1086: </a:t>
            </a:r>
            <a:r>
              <a:rPr lang="en-US" u="sng" dirty="0">
                <a:hlinkClick r:id="rId6"/>
              </a:rPr>
              <a:t>Henry of </a:t>
            </a:r>
            <a:r>
              <a:rPr lang="en-US" u="sng" dirty="0" err="1">
                <a:hlinkClick r:id="rId6"/>
              </a:rPr>
              <a:t>Ferrers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6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Muhammad’s </a:t>
            </a:r>
            <a:r>
              <a:rPr lang="en-US" dirty="0" smtClean="0"/>
              <a:t>Life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152900" cy="498316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Medina</a:t>
            </a:r>
          </a:p>
          <a:p>
            <a:pPr lvl="1"/>
            <a:r>
              <a:rPr lang="en-US" dirty="0" smtClean="0"/>
              <a:t>Originally </a:t>
            </a:r>
            <a:r>
              <a:rPr lang="en-US" dirty="0" err="1" smtClean="0"/>
              <a:t>Yathrib</a:t>
            </a:r>
            <a:endParaRPr lang="en-US" dirty="0" smtClean="0"/>
          </a:p>
          <a:p>
            <a:pPr lvl="1"/>
            <a:r>
              <a:rPr lang="en-US" dirty="0" smtClean="0"/>
              <a:t>Renamed Medina, meaning “City of the Prophet”</a:t>
            </a:r>
            <a:endParaRPr lang="en-US" dirty="0"/>
          </a:p>
          <a:p>
            <a:r>
              <a:rPr lang="en-US" dirty="0" smtClean="0"/>
              <a:t>War</a:t>
            </a:r>
            <a:endParaRPr lang="en-US" dirty="0" smtClean="0"/>
          </a:p>
          <a:p>
            <a:pPr lvl="1"/>
            <a:r>
              <a:rPr lang="en-US" dirty="0" smtClean="0"/>
              <a:t>Between Mecca and Medina</a:t>
            </a:r>
          </a:p>
          <a:p>
            <a:pPr lvl="1"/>
            <a:r>
              <a:rPr lang="en-US" dirty="0" smtClean="0"/>
              <a:t>Mecca wasn’t happy that Muhammad was receiving followers</a:t>
            </a:r>
          </a:p>
          <a:p>
            <a:pPr lvl="1"/>
            <a:r>
              <a:rPr lang="en-US" dirty="0" smtClean="0"/>
              <a:t>Treaty </a:t>
            </a:r>
            <a:r>
              <a:rPr lang="en-US" dirty="0" smtClean="0"/>
              <a:t>that acknowledged Muslims and allowed them in </a:t>
            </a:r>
            <a:r>
              <a:rPr lang="en-US" dirty="0" smtClean="0"/>
              <a:t>Arabia</a:t>
            </a:r>
            <a:endParaRPr lang="en-US" dirty="0" smtClean="0"/>
          </a:p>
          <a:p>
            <a:pPr lvl="1"/>
            <a:r>
              <a:rPr lang="en-US" dirty="0" smtClean="0"/>
              <a:t>Muhammad was able to successfully unite the Arabian peninsula</a:t>
            </a:r>
          </a:p>
          <a:p>
            <a:r>
              <a:rPr lang="en-US" dirty="0" smtClean="0"/>
              <a:t>Pilgrimage</a:t>
            </a:r>
          </a:p>
          <a:p>
            <a:pPr lvl="1"/>
            <a:r>
              <a:rPr lang="en-US" dirty="0" smtClean="0"/>
              <a:t>632 </a:t>
            </a:r>
          </a:p>
          <a:p>
            <a:pPr lvl="1"/>
            <a:r>
              <a:rPr lang="en-US" dirty="0" smtClean="0"/>
              <a:t>From Medina to Mecca with tens of thousands of followers</a:t>
            </a:r>
          </a:p>
          <a:p>
            <a:r>
              <a:rPr lang="en-US" dirty="0" smtClean="0"/>
              <a:t>Died in June 632 from illness in Medina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5" name="Picture 2" descr="http://worldshiaforum.files.wordpress.com/2013/04/al-qur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335591" cy="263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2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Qur’an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7"/>
            <a:ext cx="3859458" cy="47085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Islam means “submission” (to God)</a:t>
            </a:r>
          </a:p>
          <a:p>
            <a:r>
              <a:rPr lang="en-US" dirty="0" smtClean="0"/>
              <a:t>114 </a:t>
            </a:r>
            <a:r>
              <a:rPr lang="en-US" dirty="0" err="1" smtClean="0"/>
              <a:t>suras</a:t>
            </a:r>
            <a:r>
              <a:rPr lang="en-US" dirty="0" smtClean="0"/>
              <a:t>, the longest is called “The Cow”</a:t>
            </a:r>
          </a:p>
          <a:p>
            <a:r>
              <a:rPr lang="en-US" dirty="0" smtClean="0"/>
              <a:t>Abu Bakr was the first to compile Muhammad’s revelation into a book, the Qur’an</a:t>
            </a:r>
          </a:p>
          <a:p>
            <a:r>
              <a:rPr lang="en-US" dirty="0" smtClean="0"/>
              <a:t>Another book The Hadith has stories about Muhammad’s life</a:t>
            </a:r>
          </a:p>
          <a:p>
            <a:r>
              <a:rPr lang="en-US" dirty="0" smtClean="0"/>
              <a:t>Teaches 5 principles, known as the 5 Pillars of Islam</a:t>
            </a:r>
          </a:p>
          <a:p>
            <a:pPr lvl="1"/>
            <a:r>
              <a:rPr lang="en-US" dirty="0" smtClean="0"/>
              <a:t>Faith – Muhammad is God’s Prophet</a:t>
            </a:r>
          </a:p>
          <a:p>
            <a:pPr lvl="1"/>
            <a:r>
              <a:rPr lang="en-US" dirty="0" smtClean="0"/>
              <a:t>Prayer – 5 times a day</a:t>
            </a:r>
          </a:p>
          <a:p>
            <a:pPr lvl="1"/>
            <a:r>
              <a:rPr lang="en-US" dirty="0" smtClean="0"/>
              <a:t>Almsgiving</a:t>
            </a:r>
          </a:p>
          <a:p>
            <a:pPr lvl="1"/>
            <a:r>
              <a:rPr lang="en-US" dirty="0" smtClean="0"/>
              <a:t>Fasting – during Ramadan</a:t>
            </a:r>
          </a:p>
          <a:p>
            <a:pPr lvl="1"/>
            <a:r>
              <a:rPr lang="en-US" dirty="0" smtClean="0"/>
              <a:t>Pilgrimage – to Mecca at least once in life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4098" name="Picture 2" descr="https://upload.wikimedia.org/wikipedia/commons/thumb/e/ef/Five_pillars_of_Islam.svg/2000px-Five_pillars_of_Islam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10" y="1752600"/>
            <a:ext cx="4075202" cy="332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69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Successors to </a:t>
            </a:r>
            <a:r>
              <a:rPr lang="en-US" dirty="0" smtClean="0"/>
              <a:t>Muhammad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19199"/>
            <a:ext cx="3903265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first caliph: Abu Bakr</a:t>
            </a:r>
          </a:p>
          <a:p>
            <a:pPr lvl="1"/>
            <a:r>
              <a:rPr lang="en-US" dirty="0" smtClean="0"/>
              <a:t>Compiled the Qur’an</a:t>
            </a:r>
          </a:p>
          <a:p>
            <a:pPr lvl="1"/>
            <a:r>
              <a:rPr lang="en-US" dirty="0" smtClean="0"/>
              <a:t>Tribes in the Arabian peninsula united under Islam</a:t>
            </a:r>
          </a:p>
          <a:p>
            <a:r>
              <a:rPr lang="en-US" dirty="0" smtClean="0"/>
              <a:t>The second caliph: Omar</a:t>
            </a:r>
          </a:p>
          <a:p>
            <a:pPr lvl="1"/>
            <a:r>
              <a:rPr lang="en-US" dirty="0" smtClean="0"/>
              <a:t>Expansion: all of north Africa, the Middle East, parts of Asia</a:t>
            </a:r>
          </a:p>
          <a:p>
            <a:r>
              <a:rPr lang="en-US" dirty="0" smtClean="0"/>
              <a:t>The third caliph: Othman</a:t>
            </a:r>
          </a:p>
          <a:p>
            <a:pPr lvl="1"/>
            <a:r>
              <a:rPr lang="en-US" dirty="0" smtClean="0"/>
              <a:t>Civil war resulting in separation of the empire</a:t>
            </a:r>
          </a:p>
          <a:p>
            <a:r>
              <a:rPr lang="en-US" dirty="0" smtClean="0"/>
              <a:t>The fourth caliph: Ali</a:t>
            </a:r>
          </a:p>
          <a:p>
            <a:pPr lvl="1"/>
            <a:r>
              <a:rPr lang="en-US" dirty="0" smtClean="0"/>
              <a:t>Today’s followers </a:t>
            </a:r>
            <a:r>
              <a:rPr lang="en-US" dirty="0" smtClean="0"/>
              <a:t>are Shi’ites</a:t>
            </a:r>
          </a:p>
          <a:p>
            <a:pPr lvl="1"/>
            <a:r>
              <a:rPr lang="en-US" dirty="0" smtClean="0"/>
              <a:t>Conflicts between the Umayyad's and Ali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2050" name="Picture 2" descr="https://farhadmalekafzali.files.wordpress.com/2013/12/ummayad_empi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65" y="1752600"/>
            <a:ext cx="4614069" cy="269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Shia vs. Sunni vs. Sufi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Three divisions of Islam</a:t>
            </a:r>
          </a:p>
          <a:p>
            <a:r>
              <a:rPr lang="en-US" dirty="0" smtClean="0"/>
              <a:t>Shia</a:t>
            </a:r>
          </a:p>
          <a:p>
            <a:pPr lvl="1"/>
            <a:r>
              <a:rPr lang="en-US" dirty="0" smtClean="0"/>
              <a:t>Followers of Ali, the 4</a:t>
            </a:r>
            <a:r>
              <a:rPr lang="en-US" baseline="30000" dirty="0" smtClean="0"/>
              <a:t>th</a:t>
            </a:r>
            <a:r>
              <a:rPr lang="en-US" dirty="0" smtClean="0"/>
              <a:t> Caliph</a:t>
            </a:r>
          </a:p>
          <a:p>
            <a:pPr lvl="1"/>
            <a:r>
              <a:rPr lang="en-US" dirty="0" smtClean="0"/>
              <a:t>Believe he was chosen by Muhammad to be his successor</a:t>
            </a:r>
          </a:p>
          <a:p>
            <a:r>
              <a:rPr lang="en-US" dirty="0" smtClean="0"/>
              <a:t>Sunni</a:t>
            </a:r>
          </a:p>
          <a:p>
            <a:pPr lvl="1"/>
            <a:r>
              <a:rPr lang="en-US" dirty="0" smtClean="0"/>
              <a:t>Follow the 4 caliphs who followed Muhammad</a:t>
            </a:r>
          </a:p>
          <a:p>
            <a:pPr lvl="1"/>
            <a:r>
              <a:rPr lang="en-US" dirty="0" smtClean="0"/>
              <a:t>Most Muslims are Sunni Muslims</a:t>
            </a:r>
          </a:p>
          <a:p>
            <a:r>
              <a:rPr lang="en-US" dirty="0" smtClean="0"/>
              <a:t>Sufi</a:t>
            </a:r>
          </a:p>
          <a:p>
            <a:pPr lvl="1"/>
            <a:r>
              <a:rPr lang="en-US" dirty="0" smtClean="0"/>
              <a:t>Seek union with God</a:t>
            </a:r>
          </a:p>
          <a:p>
            <a:pPr lvl="1"/>
            <a:r>
              <a:rPr lang="en-US" dirty="0" smtClean="0"/>
              <a:t>Give up worldly things</a:t>
            </a:r>
          </a:p>
          <a:p>
            <a:pPr lvl="1"/>
            <a:r>
              <a:rPr lang="en-US" dirty="0" smtClean="0"/>
              <a:t>Divine/Mystical side of Islam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5122" name="Picture 2" descr="http://smashinghub.com/wp-content/uploads/2010/08/islamic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7" y="1981200"/>
            <a:ext cx="3857625" cy="303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Umayyad Empire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5702"/>
            <a:ext cx="8229600" cy="4174958"/>
          </a:xfrm>
        </p:spPr>
      </p:pic>
    </p:spTree>
    <p:extLst>
      <p:ext uri="{BB962C8B-B14F-4D97-AF65-F5344CB8AC3E}">
        <p14:creationId xmlns:p14="http://schemas.microsoft.com/office/powerpoint/2010/main" val="31008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Carolingians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Charles Martel (“The Hammer”) – formerly a Mayor of the Palace</a:t>
            </a:r>
          </a:p>
          <a:p>
            <a:r>
              <a:rPr lang="en-US" dirty="0" smtClean="0"/>
              <a:t>732 Battle of Tours - halted Islamic invasion of Umayyad Dynasty into Europe</a:t>
            </a:r>
          </a:p>
          <a:p>
            <a:r>
              <a:rPr lang="en-US" dirty="0" smtClean="0"/>
              <a:t>Pepin the Short – first Carolingian King of Franks, son of Martel, Donation to Papacy (Pope Stephen II) after defeating </a:t>
            </a:r>
            <a:r>
              <a:rPr lang="en-US" dirty="0" err="1" smtClean="0"/>
              <a:t>Lombards</a:t>
            </a:r>
            <a:endParaRPr lang="en-US" dirty="0" smtClean="0"/>
          </a:p>
          <a:p>
            <a:r>
              <a:rPr lang="en-US" dirty="0" smtClean="0"/>
              <a:t>Donation of Pepin the Short – Papal States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5" name="Picture 2" descr="http://t3.gstatic.com/images?q=tbn:ANd9GcRvTq-gaQ7wiHjd8qXUOQ3W6XpQcxh0oFuS_rYd8U3nLsDH3Lu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29770"/>
            <a:ext cx="2643116" cy="37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33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5092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Son of Pepin the Short</a:t>
            </a:r>
          </a:p>
          <a:p>
            <a:r>
              <a:rPr lang="en-US" dirty="0" smtClean="0"/>
              <a:t>778 </a:t>
            </a:r>
            <a:r>
              <a:rPr lang="en-US" dirty="0" smtClean="0"/>
              <a:t>Battle of </a:t>
            </a:r>
            <a:r>
              <a:rPr lang="en-US" dirty="0" err="1" smtClean="0"/>
              <a:t>Roncevaux</a:t>
            </a:r>
            <a:r>
              <a:rPr lang="en-US" dirty="0" smtClean="0"/>
              <a:t> Pass </a:t>
            </a:r>
            <a:r>
              <a:rPr lang="en-US" dirty="0" smtClean="0"/>
              <a:t>–attacked </a:t>
            </a:r>
            <a:r>
              <a:rPr lang="en-US" dirty="0" smtClean="0"/>
              <a:t>by </a:t>
            </a:r>
            <a:r>
              <a:rPr lang="en-US" dirty="0" smtClean="0"/>
              <a:t>Basques on way back to France, Roland’s knights cut off, only battle Charlemagne lost</a:t>
            </a:r>
            <a:endParaRPr lang="en-US" dirty="0" smtClean="0"/>
          </a:p>
          <a:p>
            <a:r>
              <a:rPr lang="en-US" dirty="0" smtClean="0"/>
              <a:t>“Song of Roland</a:t>
            </a:r>
            <a:r>
              <a:rPr lang="en-US" dirty="0" smtClean="0"/>
              <a:t>” – earliest French literature, Roland and Oliver debate whether to blow Oliphant (horn)</a:t>
            </a:r>
            <a:endParaRPr lang="en-US" dirty="0" smtClean="0"/>
          </a:p>
          <a:p>
            <a:r>
              <a:rPr lang="en-US" dirty="0" smtClean="0"/>
              <a:t>800-814 – </a:t>
            </a:r>
            <a:r>
              <a:rPr lang="en-US" dirty="0" smtClean="0"/>
              <a:t>becomes King </a:t>
            </a:r>
            <a:r>
              <a:rPr lang="en-US" dirty="0" smtClean="0"/>
              <a:t>of Franks after brother </a:t>
            </a:r>
            <a:r>
              <a:rPr lang="en-US" dirty="0" err="1" smtClean="0"/>
              <a:t>Carloman</a:t>
            </a:r>
            <a:r>
              <a:rPr lang="en-US" dirty="0" smtClean="0"/>
              <a:t> died, conquered </a:t>
            </a:r>
            <a:r>
              <a:rPr lang="en-US" dirty="0" err="1" smtClean="0"/>
              <a:t>Lombards</a:t>
            </a:r>
            <a:r>
              <a:rPr lang="en-US" dirty="0" smtClean="0"/>
              <a:t>, Bavaria, parts of Spain, Saxons, made himself king of </a:t>
            </a:r>
            <a:r>
              <a:rPr lang="en-US" dirty="0" err="1" smtClean="0"/>
              <a:t>Lombards</a:t>
            </a:r>
            <a:endParaRPr lang="en-US" dirty="0" smtClean="0"/>
          </a:p>
          <a:p>
            <a:r>
              <a:rPr lang="en-US" dirty="0" smtClean="0"/>
              <a:t>Illiterate but good administrator</a:t>
            </a:r>
          </a:p>
          <a:p>
            <a:r>
              <a:rPr lang="en-US" dirty="0" smtClean="0"/>
              <a:t>800 – crowned first Holy Roman Emperor by Pope Leo III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1524001"/>
            <a:ext cx="2787041" cy="2854782"/>
          </a:xfrm>
          <a:prstGeom prst="rect">
            <a:avLst/>
          </a:prstGeom>
        </p:spPr>
      </p:pic>
      <p:pic>
        <p:nvPicPr>
          <p:cNvPr id="4098" name="Picture 2" descr="http://upload.wikimedia.org/wikipedia/commons/5/5c/Carlomagno_rold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60" y="3455695"/>
            <a:ext cx="3812317" cy="283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001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20026</TotalTime>
  <Words>1477</Words>
  <Application>Microsoft Office PowerPoint</Application>
  <PresentationFormat>On-screen Show (4:3)</PresentationFormat>
  <Paragraphs>172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The Rise of the Franks/The British Isles</vt:lpstr>
      <vt:lpstr>State of the West</vt:lpstr>
      <vt:lpstr>Muhammad’s Life cont.</vt:lpstr>
      <vt:lpstr>Qur’an</vt:lpstr>
      <vt:lpstr>Successors to Muhammad </vt:lpstr>
      <vt:lpstr>Shia vs. Sunni vs. Sufi </vt:lpstr>
      <vt:lpstr>Umayyad Empire</vt:lpstr>
      <vt:lpstr>The Carolingians</vt:lpstr>
      <vt:lpstr>Charlemagne</vt:lpstr>
      <vt:lpstr>Growth of The Franks</vt:lpstr>
      <vt:lpstr>Breakup of Carolingians</vt:lpstr>
      <vt:lpstr>Early Battle for Britain</vt:lpstr>
      <vt:lpstr>St. Patrick</vt:lpstr>
      <vt:lpstr>Rise of Anglo-Saxons</vt:lpstr>
      <vt:lpstr>Alfred The Great</vt:lpstr>
      <vt:lpstr>Danish Conquest of England</vt:lpstr>
      <vt:lpstr>Early English Literature</vt:lpstr>
      <vt:lpstr>Frenchifying of England</vt:lpstr>
      <vt:lpstr>Harold Godwinson</vt:lpstr>
      <vt:lpstr>Claimants of the English Throne</vt:lpstr>
      <vt:lpstr>1066, Battle of Hastings</vt:lpstr>
      <vt:lpstr>Death of Harold in Bayeux Tapestry</vt:lpstr>
      <vt:lpstr>William as reforming ruler</vt:lpstr>
      <vt:lpstr>Identify the text.  What other text is referenced?</vt:lpstr>
      <vt:lpstr>Identify who is speaking </vt:lpstr>
      <vt:lpstr>Identify the book</vt:lpstr>
    </vt:vector>
  </TitlesOfParts>
  <Company>Fairfax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British Isles</dc:title>
  <dc:creator>Administrator</dc:creator>
  <cp:lastModifiedBy>Huang, Eugene</cp:lastModifiedBy>
  <cp:revision>104</cp:revision>
  <dcterms:created xsi:type="dcterms:W3CDTF">2013-05-06T17:55:31Z</dcterms:created>
  <dcterms:modified xsi:type="dcterms:W3CDTF">2016-11-14T17:39:14Z</dcterms:modified>
</cp:coreProperties>
</file>