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7" r:id="rId9"/>
    <p:sldId id="269" r:id="rId10"/>
    <p:sldId id="270" r:id="rId11"/>
    <p:sldId id="271" r:id="rId12"/>
    <p:sldId id="272" r:id="rId13"/>
    <p:sldId id="264" r:id="rId14"/>
    <p:sldId id="273" r:id="rId15"/>
    <p:sldId id="274" r:id="rId16"/>
    <p:sldId id="275" r:id="rId17"/>
    <p:sldId id="277" r:id="rId18"/>
    <p:sldId id="278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6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1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5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8D81-FD14-4FEE-9BE4-6952E9CC0A7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4794-19D0-46B2-A7FC-B0D4C0C8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Empire,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Diocletian to Constantine to Justinian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7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2/2d/Invasions_of_the_Roman_Empir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4920"/>
            <a:ext cx="8014456" cy="55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9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224340" cy="4296691"/>
          </a:xfrm>
        </p:spPr>
      </p:pic>
    </p:spTree>
    <p:extLst>
      <p:ext uri="{BB962C8B-B14F-4D97-AF65-F5344CB8AC3E}">
        <p14:creationId xmlns:p14="http://schemas.microsoft.com/office/powerpoint/2010/main" val="29377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Meanwhile…over in the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527-565 AD </a:t>
            </a:r>
            <a:r>
              <a:rPr lang="en-US" dirty="0" smtClean="0"/>
              <a:t>– </a:t>
            </a:r>
            <a:r>
              <a:rPr lang="en-US" b="1" dirty="0" smtClean="0"/>
              <a:t>Emperor Justinian </a:t>
            </a:r>
            <a:r>
              <a:rPr lang="en-US" dirty="0" smtClean="0"/>
              <a:t>“Last of the Romans”, </a:t>
            </a:r>
            <a:r>
              <a:rPr lang="en-US" dirty="0" smtClean="0"/>
              <a:t>last of </a:t>
            </a:r>
            <a:r>
              <a:rPr lang="en-US" dirty="0" err="1" smtClean="0"/>
              <a:t>Heraclean</a:t>
            </a:r>
            <a:r>
              <a:rPr lang="en-US" dirty="0" smtClean="0"/>
              <a:t> Dynasty, </a:t>
            </a:r>
            <a:r>
              <a:rPr lang="en-US" b="1" dirty="0" smtClean="0"/>
              <a:t>Empress </a:t>
            </a:r>
            <a:r>
              <a:rPr lang="en-US" b="1" dirty="0" smtClean="0"/>
              <a:t>Theodora</a:t>
            </a:r>
            <a:r>
              <a:rPr lang="en-US" dirty="0" smtClean="0"/>
              <a:t> ruled alongside wisely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Justinian </a:t>
            </a:r>
            <a:r>
              <a:rPr lang="en-US" b="1" dirty="0" smtClean="0"/>
              <a:t>Law Code </a:t>
            </a:r>
            <a:r>
              <a:rPr lang="en-US" dirty="0" smtClean="0"/>
              <a:t>– compiled by John the Cappadocian and </a:t>
            </a:r>
            <a:r>
              <a:rPr lang="en-US" dirty="0" err="1" smtClean="0"/>
              <a:t>Tribonian</a:t>
            </a:r>
            <a:endParaRPr lang="en-US" dirty="0" smtClean="0"/>
          </a:p>
          <a:p>
            <a:r>
              <a:rPr lang="en-US" dirty="0" smtClean="0"/>
              <a:t>Starts building </a:t>
            </a:r>
            <a:r>
              <a:rPr lang="en-US" b="1" dirty="0" err="1" smtClean="0"/>
              <a:t>Hagia</a:t>
            </a:r>
            <a:r>
              <a:rPr lang="en-US" b="1" dirty="0" smtClean="0"/>
              <a:t> Sofia </a:t>
            </a:r>
            <a:r>
              <a:rPr lang="en-US" dirty="0" smtClean="0"/>
              <a:t>in Constantinople</a:t>
            </a:r>
          </a:p>
          <a:p>
            <a:r>
              <a:rPr lang="en-US" dirty="0" err="1" smtClean="0"/>
              <a:t>Nika</a:t>
            </a:r>
            <a:r>
              <a:rPr lang="en-US" dirty="0" smtClean="0"/>
              <a:t> riots – rival chariot race teams at Hippodrome attack palace, generals Mundus and </a:t>
            </a:r>
            <a:r>
              <a:rPr lang="en-US" dirty="0" err="1" smtClean="0"/>
              <a:t>Narses</a:t>
            </a:r>
            <a:r>
              <a:rPr lang="en-US" dirty="0" smtClean="0"/>
              <a:t> to quell </a:t>
            </a:r>
            <a:r>
              <a:rPr lang="en-US" dirty="0" err="1" smtClean="0"/>
              <a:t>Nika</a:t>
            </a:r>
            <a:r>
              <a:rPr lang="en-US" dirty="0" smtClean="0"/>
              <a:t> riots, </a:t>
            </a:r>
            <a:r>
              <a:rPr lang="en-US" dirty="0" err="1" smtClean="0"/>
              <a:t>Hagia</a:t>
            </a:r>
            <a:r>
              <a:rPr lang="en-US" dirty="0" smtClean="0"/>
              <a:t> Sophia burned down, later rebuilt by Justinian</a:t>
            </a:r>
            <a:endParaRPr lang="en-US" dirty="0" smtClean="0"/>
          </a:p>
          <a:p>
            <a:r>
              <a:rPr lang="en-US" b="1" dirty="0" smtClean="0"/>
              <a:t>Belisarius</a:t>
            </a:r>
            <a:r>
              <a:rPr lang="en-US" dirty="0" smtClean="0"/>
              <a:t> – favorite general, successful in Persia and won back Africa from Vandals, won Italy back temporarily</a:t>
            </a:r>
          </a:p>
          <a:p>
            <a:r>
              <a:rPr lang="en-US" dirty="0" smtClean="0"/>
              <a:t>Stopped Latin in government, switched to </a:t>
            </a:r>
            <a:r>
              <a:rPr lang="en-US" dirty="0" smtClean="0"/>
              <a:t>Greek language</a:t>
            </a:r>
          </a:p>
          <a:p>
            <a:r>
              <a:rPr lang="en-US" dirty="0" smtClean="0"/>
              <a:t>540 – Justinian’s Plague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8198" name="Picture 6" descr="http://upload.wikimedia.org/wikipedia/commons/thumb/6/66/Meister_von_San_Vitale_in_Ravenna_003.jpg/800px-Meister_von_San_Vitale_in_Ravenna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11" y="1697243"/>
            <a:ext cx="2781437" cy="20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10" y="4260420"/>
            <a:ext cx="3367349" cy="19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Sofia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545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before </a:t>
            </a:r>
            <a:r>
              <a:rPr lang="en-US" dirty="0" err="1" smtClean="0"/>
              <a:t>reconquest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934200" cy="4677569"/>
          </a:xfrm>
        </p:spPr>
      </p:pic>
    </p:spTree>
    <p:extLst>
      <p:ext uri="{BB962C8B-B14F-4D97-AF65-F5344CB8AC3E}">
        <p14:creationId xmlns:p14="http://schemas.microsoft.com/office/powerpoint/2010/main" val="7193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after </a:t>
            </a:r>
            <a:r>
              <a:rPr lang="en-US" dirty="0" err="1" smtClean="0"/>
              <a:t>reconquest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705600" cy="4753769"/>
          </a:xfrm>
        </p:spPr>
      </p:pic>
    </p:spTree>
    <p:extLst>
      <p:ext uri="{BB962C8B-B14F-4D97-AF65-F5344CB8AC3E}">
        <p14:creationId xmlns:p14="http://schemas.microsoft.com/office/powerpoint/2010/main" val="27418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Italy again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53200" cy="4677569"/>
          </a:xfrm>
        </p:spPr>
      </p:pic>
    </p:spTree>
    <p:extLst>
      <p:ext uri="{BB962C8B-B14F-4D97-AF65-F5344CB8AC3E}">
        <p14:creationId xmlns:p14="http://schemas.microsoft.com/office/powerpoint/2010/main" val="21679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Visigoths, </a:t>
            </a:r>
            <a:r>
              <a:rPr lang="en-US" dirty="0" err="1" smtClean="0"/>
              <a:t>Ostrogoths</a:t>
            </a:r>
            <a:r>
              <a:rPr lang="en-US" dirty="0" smtClean="0"/>
              <a:t>, Vandals all weakened</a:t>
            </a:r>
          </a:p>
          <a:p>
            <a:r>
              <a:rPr lang="en-US" dirty="0" smtClean="0"/>
              <a:t>Germanic tribe known as Franks </a:t>
            </a:r>
            <a:r>
              <a:rPr lang="en-US" dirty="0" smtClean="0"/>
              <a:t>poised to fill the vacuum left</a:t>
            </a:r>
          </a:p>
          <a:p>
            <a:r>
              <a:rPr lang="en-US" dirty="0" smtClean="0"/>
              <a:t>Christianity still the predominant </a:t>
            </a:r>
            <a:r>
              <a:rPr lang="en-US" dirty="0" smtClean="0"/>
              <a:t>religion in cities and in barbarian regions</a:t>
            </a:r>
            <a:endParaRPr lang="en-US" dirty="0" smtClean="0"/>
          </a:p>
          <a:p>
            <a:r>
              <a:rPr lang="en-US" dirty="0" smtClean="0"/>
              <a:t>Pope still in </a:t>
            </a:r>
            <a:r>
              <a:rPr lang="en-US" dirty="0" smtClean="0"/>
              <a:t>Rome but weak politically</a:t>
            </a:r>
            <a:endParaRPr lang="en-US" dirty="0" smtClean="0"/>
          </a:p>
          <a:p>
            <a:r>
              <a:rPr lang="en-US" dirty="0" smtClean="0"/>
              <a:t>Merovingian Dynasty of the Franks starts with Clovis (Louis</a:t>
            </a:r>
            <a:r>
              <a:rPr lang="en-US" dirty="0" smtClean="0"/>
              <a:t>) who converted to Christianity through his Catholic wife </a:t>
            </a:r>
            <a:r>
              <a:rPr lang="en-US" dirty="0" err="1" smtClean="0"/>
              <a:t>Clothilde</a:t>
            </a:r>
            <a:endParaRPr lang="en-US" dirty="0" smtClean="0"/>
          </a:p>
          <a:p>
            <a:r>
              <a:rPr lang="en-US" dirty="0" err="1" smtClean="0"/>
              <a:t>Merovingians</a:t>
            </a:r>
            <a:r>
              <a:rPr lang="en-US" dirty="0" smtClean="0"/>
              <a:t> known as the “long-haired kings”</a:t>
            </a:r>
            <a:endParaRPr lang="en-US" dirty="0" smtClean="0"/>
          </a:p>
          <a:p>
            <a:r>
              <a:rPr lang="en-US" dirty="0"/>
              <a:t>486-507 – Clovis conquers many parts of </a:t>
            </a:r>
            <a:r>
              <a:rPr lang="en-US" dirty="0" smtClean="0"/>
              <a:t>Gaul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7170" name="Picture 2" descr="http://frmarkdwhite.files.wordpress.com/2012/12/clovis-baptism-st-r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19" y="2133600"/>
            <a:ext cx="415338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The Franks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64" y="1600200"/>
            <a:ext cx="5974271" cy="4525963"/>
          </a:xfrm>
        </p:spPr>
      </p:pic>
    </p:spTree>
    <p:extLst>
      <p:ext uri="{BB962C8B-B14F-4D97-AF65-F5344CB8AC3E}">
        <p14:creationId xmlns:p14="http://schemas.microsoft.com/office/powerpoint/2010/main" val="3487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Empire after Justinian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Persia </a:t>
            </a:r>
            <a:r>
              <a:rPr lang="en-US" dirty="0" smtClean="0"/>
              <a:t>attacked </a:t>
            </a:r>
            <a:r>
              <a:rPr lang="en-US" dirty="0" smtClean="0"/>
              <a:t>Byzantines</a:t>
            </a:r>
          </a:p>
          <a:p>
            <a:r>
              <a:rPr lang="en-US" dirty="0" smtClean="0"/>
              <a:t>610-641 – Emperor Heraclius fights war with the Sassanid Empire, sacks Persepolis</a:t>
            </a:r>
          </a:p>
          <a:p>
            <a:r>
              <a:rPr lang="en-US" dirty="0" smtClean="0"/>
              <a:t>Heraclius promoted Greek over Latin</a:t>
            </a:r>
          </a:p>
          <a:p>
            <a:r>
              <a:rPr lang="en-US" dirty="0"/>
              <a:t>Both </a:t>
            </a:r>
            <a:r>
              <a:rPr lang="en-US" dirty="0" smtClean="0"/>
              <a:t>empires unprepared for invading </a:t>
            </a:r>
            <a:r>
              <a:rPr lang="en-US" dirty="0"/>
              <a:t>Arab armies from </a:t>
            </a:r>
            <a:r>
              <a:rPr lang="en-US" dirty="0" smtClean="0"/>
              <a:t>Arabia</a:t>
            </a:r>
            <a:endParaRPr lang="en-US" dirty="0" smtClean="0"/>
          </a:p>
          <a:p>
            <a:r>
              <a:rPr lang="en-US" dirty="0" smtClean="0"/>
              <a:t>636 – Battle of Yarmouk – Byzantines lose control of Syria to Rashidun Caliphate (the first 30 years after Muhammad)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BNF Nouvelle acquisition française 886 fol. 9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44649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Flavian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Vespasian 69-79 – </a:t>
            </a:r>
            <a:r>
              <a:rPr lang="en-US" dirty="0" smtClean="0"/>
              <a:t>founder of Flavians, final ruler during Year of </a:t>
            </a:r>
            <a:r>
              <a:rPr lang="en-US" dirty="0" smtClean="0"/>
              <a:t>The Four Emperors, </a:t>
            </a:r>
            <a:r>
              <a:rPr lang="en-US" dirty="0" smtClean="0"/>
              <a:t>started Colosseum</a:t>
            </a:r>
            <a:r>
              <a:rPr lang="en-US" dirty="0" smtClean="0"/>
              <a:t>, </a:t>
            </a:r>
            <a:r>
              <a:rPr lang="en-US" dirty="0" smtClean="0"/>
              <a:t>quelled Great Jewish Revolt, mass suicide at Masada</a:t>
            </a:r>
            <a:r>
              <a:rPr lang="en-US" dirty="0" smtClean="0"/>
              <a:t>, </a:t>
            </a:r>
            <a:r>
              <a:rPr lang="en-US" dirty="0"/>
              <a:t>sent Titus to Judea to destroy Temple in 70 AD, </a:t>
            </a:r>
            <a:endParaRPr lang="en-US" dirty="0" smtClean="0"/>
          </a:p>
          <a:p>
            <a:r>
              <a:rPr lang="en-US" dirty="0" smtClean="0"/>
              <a:t>Titus 79-81 – </a:t>
            </a:r>
            <a:r>
              <a:rPr lang="en-US" dirty="0" smtClean="0"/>
              <a:t>son of Vespasian, Mt</a:t>
            </a:r>
            <a:r>
              <a:rPr lang="en-US" dirty="0" smtClean="0"/>
              <a:t>. Vesuvius, Pompeii, Herculaneum, finished </a:t>
            </a:r>
            <a:r>
              <a:rPr lang="en-US" dirty="0" err="1" smtClean="0"/>
              <a:t>Colosseum</a:t>
            </a:r>
            <a:endParaRPr lang="en-US" dirty="0" smtClean="0"/>
          </a:p>
          <a:p>
            <a:r>
              <a:rPr lang="en-US" dirty="0" smtClean="0"/>
              <a:t>Domitian 81-96 – </a:t>
            </a:r>
            <a:r>
              <a:rPr lang="en-US" dirty="0" smtClean="0"/>
              <a:t>son of Vespasian, brother </a:t>
            </a:r>
            <a:r>
              <a:rPr lang="en-US" dirty="0" smtClean="0"/>
              <a:t>of </a:t>
            </a:r>
            <a:r>
              <a:rPr lang="en-US" dirty="0" smtClean="0"/>
              <a:t>Titus, assassinated with help of assistant </a:t>
            </a:r>
            <a:r>
              <a:rPr lang="en-US" dirty="0" err="1" smtClean="0"/>
              <a:t>Parthenius</a:t>
            </a:r>
            <a:r>
              <a:rPr lang="en-US" dirty="0" smtClean="0"/>
              <a:t>, erected arch in honor of Titus, succeeded by </a:t>
            </a:r>
            <a:r>
              <a:rPr lang="en-US" dirty="0" err="1" smtClean="0"/>
              <a:t>Nerva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s://fbcdn-sphotos-g-a.akamaihd.net/hphotos-ak-xaf1/v/t1.0-9/40361_422147681891_6127488_n.jpg?oh=6850a1a496d8e76caae3a9a23a13cfc1&amp;oe=54E2667F&amp;__gda__=1423183950_15561fbaee0518f0ebec36d8b9fb24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55" y="2362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ology.com/volcanoes/vesuvius/mount-vesuvius-naples-b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04" y="4267199"/>
            <a:ext cx="316350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82" y="1371600"/>
            <a:ext cx="234570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One of this man's generals won the Battle of </a:t>
            </a:r>
            <a:r>
              <a:rPr lang="en-US" dirty="0" err="1"/>
              <a:t>Tricamarum</a:t>
            </a:r>
            <a:r>
              <a:rPr lang="en-US" dirty="0"/>
              <a:t>, thereby forcing </a:t>
            </a:r>
            <a:r>
              <a:rPr lang="en-US" dirty="0" err="1"/>
              <a:t>Gelimer</a:t>
            </a:r>
            <a:r>
              <a:rPr lang="en-US" dirty="0"/>
              <a:t> and the Vandals out of northern Africa; that general later captured the </a:t>
            </a:r>
            <a:r>
              <a:rPr lang="en-US" dirty="0" err="1"/>
              <a:t>Ostrogothic</a:t>
            </a:r>
            <a:r>
              <a:rPr lang="en-US" dirty="0"/>
              <a:t> capital at Ravenna.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man ended the inconclusive Iberian War by signing the Eternal Peace with </a:t>
            </a:r>
            <a:r>
              <a:rPr lang="en-US" dirty="0" err="1"/>
              <a:t>Khosrau</a:t>
            </a:r>
            <a:r>
              <a:rPr lang="en-US" dirty="0"/>
              <a:t> I. </a:t>
            </a:r>
            <a:endParaRPr lang="en-US" dirty="0" smtClean="0"/>
          </a:p>
          <a:p>
            <a:r>
              <a:rPr lang="en-US" dirty="0" err="1" smtClean="0"/>
              <a:t>Tribonian</a:t>
            </a:r>
            <a:r>
              <a:rPr lang="en-US" dirty="0" smtClean="0"/>
              <a:t> </a:t>
            </a:r>
            <a:r>
              <a:rPr lang="en-US" dirty="0"/>
              <a:t>compiled a (*) law code named after this man, whose reign saw </a:t>
            </a:r>
            <a:r>
              <a:rPr lang="en-US" dirty="0" err="1"/>
              <a:t>Hypatius</a:t>
            </a:r>
            <a:r>
              <a:rPr lang="en-US" dirty="0"/>
              <a:t> proclaimed emperor during an uprising at the Hippodrome between rival chariot-racing factions.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subject of Procopius' Secret History used </a:t>
            </a:r>
            <a:r>
              <a:rPr lang="en-US" dirty="0" err="1"/>
              <a:t>Narses</a:t>
            </a:r>
            <a:r>
              <a:rPr lang="en-US" dirty="0"/>
              <a:t> and Belisarius to put down the </a:t>
            </a:r>
            <a:r>
              <a:rPr lang="en-US" dirty="0" err="1"/>
              <a:t>Nika</a:t>
            </a:r>
            <a:r>
              <a:rPr lang="en-US" dirty="0"/>
              <a:t> Riots.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ten points, identify this husband of Theodora and Byzantine emperor who constructed the </a:t>
            </a:r>
            <a:r>
              <a:rPr lang="en-US" dirty="0" err="1"/>
              <a:t>Hagia</a:t>
            </a:r>
            <a:r>
              <a:rPr lang="en-US" dirty="0"/>
              <a:t> Sofia.</a:t>
            </a:r>
          </a:p>
          <a:p>
            <a:r>
              <a:rPr lang="en-US" b="1" i="1" dirty="0"/>
              <a:t>ANSWER:</a:t>
            </a:r>
            <a:r>
              <a:rPr lang="en-US" dirty="0"/>
              <a:t> Justinian I [or Justinian the Great</a:t>
            </a:r>
            <a:r>
              <a:rPr lang="en-US" dirty="0" smtClean="0"/>
              <a:t>]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Good Emperors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143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Nerva</a:t>
            </a:r>
            <a:r>
              <a:rPr lang="en-US" dirty="0" smtClean="0"/>
              <a:t> 96-98 - </a:t>
            </a:r>
          </a:p>
          <a:p>
            <a:r>
              <a:rPr lang="en-US" dirty="0" smtClean="0"/>
              <a:t>Trajan 98-117 – adopted by </a:t>
            </a:r>
            <a:r>
              <a:rPr lang="en-US" dirty="0" err="1" smtClean="0"/>
              <a:t>Nerva</a:t>
            </a:r>
            <a:r>
              <a:rPr lang="en-US" dirty="0" smtClean="0"/>
              <a:t>, Trajan’s Column in Rome, empire reached greatest extent, annexed Sinai, Parthia and Dacia</a:t>
            </a:r>
            <a:endParaRPr lang="en-US" dirty="0" smtClean="0"/>
          </a:p>
          <a:p>
            <a:r>
              <a:rPr lang="en-US" dirty="0" smtClean="0"/>
              <a:t>Hadrian 117-138 – tried to build temple on site of Solomon’s Temple, </a:t>
            </a:r>
            <a:r>
              <a:rPr lang="en-US" dirty="0" smtClean="0"/>
              <a:t>Bar </a:t>
            </a:r>
            <a:r>
              <a:rPr lang="en-US" dirty="0" err="1" smtClean="0"/>
              <a:t>Kochba</a:t>
            </a:r>
            <a:r>
              <a:rPr lang="en-US" dirty="0" smtClean="0"/>
              <a:t> Revolt, </a:t>
            </a:r>
            <a:r>
              <a:rPr lang="en-US" dirty="0" smtClean="0"/>
              <a:t>Hadrian’s Wall, </a:t>
            </a:r>
            <a:r>
              <a:rPr lang="en-US" dirty="0" smtClean="0"/>
              <a:t>Picts in northern Britain, lover </a:t>
            </a:r>
            <a:r>
              <a:rPr lang="en-US" dirty="0" err="1" smtClean="0"/>
              <a:t>Antinous</a:t>
            </a:r>
            <a:endParaRPr lang="en-US" dirty="0" smtClean="0"/>
          </a:p>
          <a:p>
            <a:r>
              <a:rPr lang="en-US" dirty="0" err="1" smtClean="0"/>
              <a:t>Antoninus</a:t>
            </a:r>
            <a:r>
              <a:rPr lang="en-US" dirty="0" smtClean="0"/>
              <a:t> </a:t>
            </a:r>
            <a:r>
              <a:rPr lang="en-US" dirty="0" smtClean="0"/>
              <a:t>Pius 138-161 </a:t>
            </a:r>
            <a:r>
              <a:rPr lang="en-US" dirty="0" smtClean="0"/>
              <a:t>– adopted by Hadrian, most peaceful reign</a:t>
            </a:r>
            <a:endParaRPr lang="en-US" dirty="0" smtClean="0"/>
          </a:p>
          <a:p>
            <a:r>
              <a:rPr lang="en-US" dirty="0" smtClean="0"/>
              <a:t>Marcus Aurelius 161-180 – stoic philosopher, </a:t>
            </a:r>
            <a:r>
              <a:rPr lang="en-US" i="1" dirty="0" smtClean="0"/>
              <a:t>Meditations</a:t>
            </a:r>
            <a:r>
              <a:rPr lang="en-US" dirty="0" smtClean="0"/>
              <a:t>,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</a:t>
            </a:r>
            <a:r>
              <a:rPr lang="en-US" dirty="0" smtClean="0"/>
              <a:t>ends, only equestrian statue to survive antiquity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https://encrypted-tbn2.gstatic.com/images?q=tbn:ANd9GcSBi7J0AObKEzo8-f8epsO9cadVYYzC9CgruMG6g8jKx_swsFOtYAlZkG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87" y="3429000"/>
            <a:ext cx="3354979" cy="25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b/ba/0_Marcus_Aurelius_-_Piazza_del_Campidoglio_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2481"/>
            <a:ext cx="2698329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6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Diocletian and the </a:t>
            </a:r>
            <a:r>
              <a:rPr lang="en-US" dirty="0" err="1" smtClean="0"/>
              <a:t>Tetrachy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Commodus 180-192 – </a:t>
            </a:r>
            <a:r>
              <a:rPr lang="en-US" dirty="0" smtClean="0"/>
              <a:t>son of Marcus Aurelius, brutal</a:t>
            </a:r>
            <a:r>
              <a:rPr lang="en-US" dirty="0" smtClean="0"/>
              <a:t>, loved gladiatorial </a:t>
            </a:r>
            <a:r>
              <a:rPr lang="en-US" dirty="0" smtClean="0"/>
              <a:t>contests, strangled by gladiator/wrestler Narcissus</a:t>
            </a:r>
            <a:endParaRPr lang="en-US" dirty="0" smtClean="0"/>
          </a:p>
          <a:p>
            <a:r>
              <a:rPr lang="en-US" dirty="0" smtClean="0"/>
              <a:t>Diocletian 284-305 –divided empire into Tetrarchy, lots of Christian </a:t>
            </a:r>
            <a:r>
              <a:rPr lang="en-US" dirty="0" smtClean="0"/>
              <a:t>persecution, Edict of Maximum Prices, last major persecution of Christians</a:t>
            </a:r>
            <a:endParaRPr lang="en-US" dirty="0" smtClean="0"/>
          </a:p>
          <a:p>
            <a:r>
              <a:rPr lang="en-US" dirty="0" smtClean="0"/>
              <a:t>Tetrarchy – East </a:t>
            </a:r>
            <a:r>
              <a:rPr lang="en-US" dirty="0" smtClean="0"/>
              <a:t>and West had </a:t>
            </a:r>
            <a:r>
              <a:rPr lang="en-US" dirty="0" smtClean="0"/>
              <a:t>one “Augustus” and one “</a:t>
            </a:r>
            <a:r>
              <a:rPr lang="en-US" dirty="0" smtClean="0"/>
              <a:t>Caesar” each, lasted 20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East: Diocletian and Galerius</a:t>
            </a:r>
          </a:p>
          <a:p>
            <a:r>
              <a:rPr lang="en-US" dirty="0" smtClean="0"/>
              <a:t>West: </a:t>
            </a:r>
            <a:r>
              <a:rPr lang="en-US" dirty="0" err="1" smtClean="0"/>
              <a:t>Maximian</a:t>
            </a:r>
            <a:r>
              <a:rPr lang="en-US" dirty="0" smtClean="0"/>
              <a:t> and </a:t>
            </a:r>
            <a:r>
              <a:rPr lang="en-US" dirty="0" err="1" smtClean="0"/>
              <a:t>Constantius</a:t>
            </a:r>
            <a:r>
              <a:rPr lang="en-US" dirty="0" smtClean="0"/>
              <a:t> I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3074" name="Picture 2" descr="http://upload.wikimedia.org/wikipedia/commons/6/67/Venice_%E2%80%93_The_Tetrarchs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294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8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Diocletian’s Division of the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1468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Tetrarchy Chaos Begins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305 AD – </a:t>
            </a:r>
            <a:r>
              <a:rPr lang="en-US" dirty="0" err="1" smtClean="0"/>
              <a:t>Maximian</a:t>
            </a:r>
            <a:r>
              <a:rPr lang="en-US" dirty="0" smtClean="0"/>
              <a:t> and Diocletian abdicated, </a:t>
            </a:r>
            <a:r>
              <a:rPr lang="en-US" dirty="0" err="1" smtClean="0"/>
              <a:t>Constantius</a:t>
            </a:r>
            <a:r>
              <a:rPr lang="en-US" dirty="0" smtClean="0"/>
              <a:t> and Galerius raised to Augustus</a:t>
            </a:r>
          </a:p>
          <a:p>
            <a:r>
              <a:rPr lang="en-US" dirty="0" smtClean="0"/>
              <a:t>Flavius </a:t>
            </a:r>
            <a:r>
              <a:rPr lang="en-US" dirty="0" err="1" smtClean="0"/>
              <a:t>Valerius</a:t>
            </a:r>
            <a:r>
              <a:rPr lang="en-US" dirty="0" smtClean="0"/>
              <a:t> Severus and </a:t>
            </a:r>
            <a:r>
              <a:rPr lang="en-US" dirty="0" err="1" smtClean="0"/>
              <a:t>Maximinus</a:t>
            </a:r>
            <a:r>
              <a:rPr lang="en-US" dirty="0" smtClean="0"/>
              <a:t> raised to Caesar (2</a:t>
            </a:r>
            <a:r>
              <a:rPr lang="en-US" baseline="30000" dirty="0" smtClean="0"/>
              <a:t>nd</a:t>
            </a:r>
            <a:r>
              <a:rPr lang="en-US" dirty="0" smtClean="0"/>
              <a:t> tetrarchy)</a:t>
            </a:r>
          </a:p>
          <a:p>
            <a:r>
              <a:rPr lang="en-US" dirty="0" smtClean="0"/>
              <a:t>306 – </a:t>
            </a:r>
            <a:r>
              <a:rPr lang="en-US" dirty="0" err="1" smtClean="0"/>
              <a:t>Constantius</a:t>
            </a:r>
            <a:r>
              <a:rPr lang="en-US" dirty="0" smtClean="0"/>
              <a:t> died, Severus promoted but troops supported the son, Constantine</a:t>
            </a:r>
          </a:p>
          <a:p>
            <a:r>
              <a:rPr lang="en-US" dirty="0" smtClean="0"/>
              <a:t>307 - </a:t>
            </a:r>
            <a:r>
              <a:rPr lang="en-US" dirty="0" err="1" smtClean="0"/>
              <a:t>Maxentius</a:t>
            </a:r>
            <a:r>
              <a:rPr lang="en-US" dirty="0" smtClean="0"/>
              <a:t>, son of </a:t>
            </a:r>
            <a:r>
              <a:rPr lang="en-US" dirty="0" err="1" smtClean="0"/>
              <a:t>Maximian</a:t>
            </a:r>
            <a:r>
              <a:rPr lang="en-US" dirty="0" smtClean="0"/>
              <a:t>, also claimed Augustus, had Severus </a:t>
            </a:r>
            <a:r>
              <a:rPr lang="en-US" dirty="0" smtClean="0"/>
              <a:t>murdered</a:t>
            </a:r>
            <a:endParaRPr lang="en-US" dirty="0" smtClean="0"/>
          </a:p>
          <a:p>
            <a:r>
              <a:rPr lang="en-US" dirty="0" smtClean="0"/>
              <a:t>Retired Diocletian and </a:t>
            </a:r>
            <a:r>
              <a:rPr lang="en-US" dirty="0" err="1" smtClean="0"/>
              <a:t>Maximian</a:t>
            </a:r>
            <a:r>
              <a:rPr lang="en-US" dirty="0" smtClean="0"/>
              <a:t> appointed </a:t>
            </a:r>
            <a:r>
              <a:rPr lang="en-US" dirty="0" smtClean="0"/>
              <a:t>new </a:t>
            </a:r>
            <a:r>
              <a:rPr lang="en-US" dirty="0" err="1" smtClean="0"/>
              <a:t>Augusti</a:t>
            </a:r>
            <a:r>
              <a:rPr lang="en-US" dirty="0" smtClean="0"/>
              <a:t> and </a:t>
            </a:r>
            <a:r>
              <a:rPr lang="en-US" dirty="0" err="1" smtClean="0"/>
              <a:t>Caesers</a:t>
            </a:r>
            <a:endParaRPr lang="en-US" dirty="0"/>
          </a:p>
          <a:p>
            <a:r>
              <a:rPr lang="en-US" dirty="0" smtClean="0"/>
              <a:t>West: </a:t>
            </a:r>
            <a:r>
              <a:rPr lang="en-US" dirty="0" err="1" smtClean="0"/>
              <a:t>Licinius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Constantine</a:t>
            </a:r>
          </a:p>
          <a:p>
            <a:r>
              <a:rPr lang="en-US" dirty="0" smtClean="0"/>
              <a:t>East</a:t>
            </a:r>
            <a:r>
              <a:rPr lang="en-US" dirty="0" smtClean="0"/>
              <a:t>: Galerius and </a:t>
            </a:r>
            <a:r>
              <a:rPr lang="en-US" dirty="0" err="1" smtClean="0"/>
              <a:t>Maximinus</a:t>
            </a:r>
            <a:endParaRPr lang="en-US" dirty="0" smtClean="0"/>
          </a:p>
          <a:p>
            <a:r>
              <a:rPr lang="en-US" dirty="0" err="1" smtClean="0"/>
              <a:t>Maxentius</a:t>
            </a:r>
            <a:r>
              <a:rPr lang="en-US" dirty="0" smtClean="0"/>
              <a:t> married Galerius’ daughter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Constantine the Great, 306-337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24233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309-313 – Civil War </a:t>
            </a:r>
            <a:r>
              <a:rPr lang="en-US" dirty="0" smtClean="0"/>
              <a:t>, </a:t>
            </a:r>
            <a:r>
              <a:rPr lang="en-US" dirty="0" err="1" smtClean="0"/>
              <a:t>Maxentius</a:t>
            </a:r>
            <a:r>
              <a:rPr lang="en-US" dirty="0" smtClean="0"/>
              <a:t> allied with Galerius and </a:t>
            </a:r>
            <a:r>
              <a:rPr lang="en-US" dirty="0" err="1" smtClean="0"/>
              <a:t>Maximinus</a:t>
            </a:r>
            <a:r>
              <a:rPr lang="en-US" dirty="0" smtClean="0"/>
              <a:t> against the West</a:t>
            </a:r>
          </a:p>
          <a:p>
            <a:r>
              <a:rPr lang="en-US" dirty="0" smtClean="0"/>
              <a:t>310 – Galerius dies</a:t>
            </a:r>
            <a:endParaRPr lang="en-US" dirty="0" smtClean="0"/>
          </a:p>
          <a:p>
            <a:r>
              <a:rPr lang="en-US" dirty="0" smtClean="0"/>
              <a:t>Battle of </a:t>
            </a:r>
            <a:r>
              <a:rPr lang="en-US" dirty="0" err="1" smtClean="0"/>
              <a:t>Milvian</a:t>
            </a:r>
            <a:r>
              <a:rPr lang="en-US" dirty="0" smtClean="0"/>
              <a:t> Bridge 312 – </a:t>
            </a:r>
            <a:r>
              <a:rPr lang="en-US" dirty="0" err="1" smtClean="0"/>
              <a:t>Maxentius</a:t>
            </a:r>
            <a:r>
              <a:rPr lang="en-US" dirty="0" smtClean="0"/>
              <a:t> vs. Constantine near Rome, “In </a:t>
            </a:r>
            <a:r>
              <a:rPr lang="en-US" dirty="0" smtClean="0"/>
              <a:t>this sign, conquer.” (Cross), defeated </a:t>
            </a:r>
            <a:r>
              <a:rPr lang="en-US" dirty="0" err="1" smtClean="0"/>
              <a:t>Maxentius</a:t>
            </a:r>
            <a:endParaRPr lang="en-US" dirty="0" smtClean="0"/>
          </a:p>
          <a:p>
            <a:r>
              <a:rPr lang="en-US" dirty="0" err="1" smtClean="0"/>
              <a:t>Maxentius</a:t>
            </a:r>
            <a:r>
              <a:rPr lang="en-US" dirty="0" smtClean="0"/>
              <a:t> drowned in the retreat, his head later sent to Carthage</a:t>
            </a:r>
            <a:endParaRPr lang="en-US" dirty="0" smtClean="0"/>
          </a:p>
          <a:p>
            <a:r>
              <a:rPr lang="en-US" dirty="0" smtClean="0"/>
              <a:t>313-324 – Constantine (West) and </a:t>
            </a:r>
            <a:r>
              <a:rPr lang="en-US" dirty="0" err="1" smtClean="0"/>
              <a:t>Licinius</a:t>
            </a:r>
            <a:r>
              <a:rPr lang="en-US" dirty="0" smtClean="0"/>
              <a:t> (East) last two standing</a:t>
            </a:r>
            <a:endParaRPr lang="en-US" dirty="0"/>
          </a:p>
          <a:p>
            <a:r>
              <a:rPr lang="en-US" dirty="0" smtClean="0"/>
              <a:t>Edict of Milan 313 – Constantine and </a:t>
            </a:r>
            <a:r>
              <a:rPr lang="en-US" dirty="0" err="1" smtClean="0"/>
              <a:t>Licinius</a:t>
            </a:r>
            <a:r>
              <a:rPr lang="en-US" dirty="0" smtClean="0"/>
              <a:t>, property returned to Christians, made Christianity legal</a:t>
            </a:r>
          </a:p>
          <a:p>
            <a:r>
              <a:rPr lang="en-US" dirty="0" smtClean="0"/>
              <a:t>324 – </a:t>
            </a:r>
            <a:r>
              <a:rPr lang="en-US" dirty="0" smtClean="0"/>
              <a:t>Constantine defeats </a:t>
            </a:r>
            <a:r>
              <a:rPr lang="en-US" dirty="0" err="1" smtClean="0"/>
              <a:t>Licinius</a:t>
            </a:r>
            <a:r>
              <a:rPr lang="en-US" dirty="0" smtClean="0"/>
              <a:t>, becomes sole emperor of Roman Empire, </a:t>
            </a:r>
            <a:r>
              <a:rPr lang="en-US" dirty="0" smtClean="0"/>
              <a:t>city of Constantinople founded, formerly Byzantium</a:t>
            </a:r>
            <a:endParaRPr lang="en-US" dirty="0" smtClean="0"/>
          </a:p>
          <a:p>
            <a:r>
              <a:rPr lang="en-US" dirty="0" smtClean="0"/>
              <a:t>Mother Helena – finds True Cross</a:t>
            </a:r>
          </a:p>
          <a:p>
            <a:r>
              <a:rPr lang="en-US" dirty="0" smtClean="0"/>
              <a:t>325 AD - 1</a:t>
            </a:r>
            <a:r>
              <a:rPr lang="en-US" baseline="30000" dirty="0" smtClean="0"/>
              <a:t>st</a:t>
            </a:r>
            <a:r>
              <a:rPr lang="en-US" dirty="0" smtClean="0"/>
              <a:t> Council of </a:t>
            </a:r>
            <a:r>
              <a:rPr lang="en-US" dirty="0" err="1" smtClean="0"/>
              <a:t>Nicea</a:t>
            </a:r>
            <a:r>
              <a:rPr lang="en-US" dirty="0" smtClean="0"/>
              <a:t> – combats the heresy Arianism,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official Nicene Creed</a:t>
            </a:r>
            <a:r>
              <a:rPr lang="en-US" dirty="0" smtClean="0"/>
              <a:t>, date of Pascha </a:t>
            </a:r>
            <a:r>
              <a:rPr lang="en-US" dirty="0" smtClean="0"/>
              <a:t>set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upload.wikimedia.org/wikipedia/commons/c/ce/Rome-Capitole-StatueConstant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MTEhUUExQWFRUXGB8bGRcYFh8cHxwcIB4aHB0bHB0fHiggHRwlHBkaIzEiJSksLi4uHyAzODMsNygtLiwBCgoKDg0OGxAQGzQmICQyLCwsLywsLCwsLCwsLCwsLCwsLCwsLCwsLCwsLCwsLCwsLCwsLCwsLCwsLCwsLCwsLP/AABEIAO8AsQMBIgACEQEDEQH/xAAbAAACAgMBAAAAAAAAAAAAAAAFBgMEAAECB//EAEUQAAIBAgQDBAUHCQcFAQAAAAECEQMhAAQSMQUiQQYTUWEycYGRoQcUQlOSsdEWI1JigqLB4fAkMzRDcrLSFWNzwvEX/8QAGgEAAgMBAQAAAAAAAAAAAAAAAgMAAQQFBv/EADQRAAEEAAQCCAYCAQUAAAAAAAEAAgMRBBIhUTFBExQiI1JhkaEyQnGBscEz8PEkNGLR4f/aAAwDAQACEQMRAD8ABdjuyVHN0Wd6lRWDEQumIte4Jwc//NcvMd9W/d/44n+SynOVbx70/cuHNR0x43F42ZkzmtdoF6Z7yHHVITfJvQH+dV/d/DHK/J1Qv+eq2/0/hh4r+rHSJGFDHz+L8K853SN/+dUOlWr+7/xxun8nOXM/naw+z/xw6VEttgLSyNXRpupNIL0sb2+OHMxcxGr/AMIg4nmgT/J5lwP72r+7+GIU7BUCf72rH7O3uw1VqDkjlhSb3va4n1npillci4ZbWCi3ieafcThgxMtavV61xQ0fJvl/rqv7v4Yir/J9llE99UjzKfC2Dz5SoVCkEETB8ipE+/8Ahja5eoUY6eV29EmLQB08SPjidZl8f4U13S/Q+T/LMJNep70/DEp+TnLDetWHnyx4ROnfBirkqhJbSL6OvRWLH3CMWeIU6jtAUEAoRfwMn4DE6zLYp/4UN7pbT5Pcqf8APqQN7pYfZxz/APn2Wm1epHjKfhhlagxoaNPNAESPL+eOc1l3JqQBBO5O/IoA94+GKGKmPz/hSzulqn2BypYr84qSPNL/AAxKvyeZU/59W290t6+XB2lSqBpEDlUG/rt92JDkWKbDXrJAmRGvVHtGLOJl8f4VEm+KXR8nuV27+p706b/Rx2Pk3y/11X93/jgqOH1JJIGooRaI1Qv3wcHskCECncAYF+KmaNH/AIUcSBYKUF+TPLn/ADqv7v8Axx0Pkyy/11b9z/jhyZ4GNUyxF8K67iPF+EvO/dJo+TLL/XVf3f8AjgV2k7D0ctl6lValRmQCAdMXIF4AOPS6E/8A3C929/wNf1L/ALlw3D4yZ0jQXc1GvddWvGsZjMZjvLfRXqvyVN/ZWH/db7lw4lrnCV8l3+GY/wDcP3DDdVqQAdyemPK44f6l31WF7e0VO1QRiE1li5HrnEap1b+QxD/1ahMd6vvt78KawngEFAKZsyJiOnrxjVvIiPLG6lMAStp6jY+vxwDzHayjSdqTpVVl3OkEeveSPZhrInPsNFq7R1mBiL4jQQScQUa1OvTFSkwYHYj7iP4Yip5qnq0syBrDSSAcTIdkQ4K9UYeOOUAWw9mNVBHn5fhjaQQCIxSi1r3EScbO+2OatM+Fsda4N/d78UoskicbaY/hiTupuT7P63xpqXlfEUVWmIY28MWXFsQ6bmPdOJw8gRc+GC4qyuO7xIreNsVM9WCAs7QBudsZk3DqGRiR4z+OJlNWq5K+TiJQTYY4eqQ3NYdD4/hjp3nrHmP44HKVQCuZemb4Xu33+Br+pf8AcMHaVUxOAHb8/wBhreof7hhmGsTN+qFoOZeMYzGYzHp10MwXqPyYf4Vv/IfuXDaol/V/HCr8l3+Fb/yt9y4akc6zG3U+f9Rjy+M/3D1kcdSl3tZmHZmpgwqJqI/SPQeryx3k8jT7j++MkbQp91pBwS4pxCjQhqgl3IVAACzHoBP/AMwIo9r6DPorUjTQnTrYAqG6o36JBt1HnjTG2V0YyN0CzF7A6iVJ2VzLBnosZS5Q+owR78FeIZKi7y9JajFdyNoPj7fhjVPhtOk+umLsIibC82xaqVkpIzMYAEknf+Zwl8lvzMTqHFC+C8Gei9VtS6KhkIAbGInw2+4Y7znD2epqGjaCGXUDf2EYr1+MZgoaiU6aoP05Y+swQB8cZk+NurKtdAusiHUmJO2oG6+ucMLZSc3NQOBtdcEqstRqLNIAkeXit+lwYwUVNLRssT+OJKlABu80jUBE9YxV4lWZAKoWQNz+iP0v54UT0jtFdq13l7AxjSkySRbyvgHm8xUOliRpO4bltMRAG9iR7MdU2WLAU3F9Orm0yBIGxFycOGFO6o6C1NxCu9SqtIalSwYixJMmJ6C2AdbKhHCoKlOoWIDA+6SDeQNiMFM5nGNQUpJckqCFhh+kRIjT53mOk4tcHyhViXYs19IP0VmPeb3wyzE1WK4qfhAq6Pzsa+pHUdDGwMb4umnEmTfewwI4xxc037umNVQgecT5dT5YgzuZzFNQ2pzNyDRAAtjOI3O7R0tWTrSt5rIMzksy/qkgnSOo0z9ISJnrirwzhp70up7tQxnR6LjpY/f7sScE42K3KRDruOhjqPwwUqVFQTssE+659+CL3s7HNUQsr0liTFup/niCgUaSIPmCMB8jTbNOXqsFUWUFZUew9fPAvjOS7hi9J+YdVEez1eWLbCD2SdVbSU80eUeI+P8APAX5QD/YavqH+5cEOz+dNakGblcHS4HiP4EX9uBHbdv7FXXwAj1FhgYWls4B5FC3Vy8inGY5jGY9LS1r1D5NKunKP/5THuXDbIVfUJn+OE75Of8ACMf+6fuXDbmKGpSskSCJG97Y8tjK6w690hwSU2dq1krVO6chq1PSYCsKd9WlyQFKjYyCJPjgGOENTdYSoxapqMuHAQnYrqJ1x1APrwQ4fwOpQzDJTqEvTpyDU9cSgv06YvZwZx1VX0sTOoECwt7BvfHdEwbTWVS5/V8xslEvk84g9ahpcENRJSCItuPhb2YIdqKoApAiVLEn2Akfjgf2DyBo0S2pmNUljq6RYAddsGOL5c1KZUAE73E/1bHJlcwYklvC1raw5KKHcMzGX7jmKFnkhWYGBsIWf4YDcRZUbTqVkZGEagdNpBH6O22J6XC6BIY6lNGNczG9mPgsQdsUhwlC6rSDFiwJ1LZbSd+t5xqa1oJNn9KwBVJ7yrk0qc7lVB918S5/MpTpO1T0FUlrdB/UYhqMQB5Ef17sD+1FB62WqInpESB4wQY9sRjmNAdIL4E/tXkKVuE8WoqJZG53OhVg+XMSbm3QdMWOI8ZQahTDa0Fw43EyQIIbecQ8A4wopGm9Mg0jZWEEMfSN9hub7Yh4xx+mtETTgvyt4wCTY7bRfHZo9JQCsDdHew1dGpvU0t3pYhryVHQDYxefb5YN5JgajkGfASbAbnSfEyduuE7sArolasQdLkBR8JE7iSBhyooGADAEKAAGA339+2MeKAa93mgol1pfo1UGZDuwB1VCxYgQAwUXPqjBTinFKTpHeLtYFxfcWjcWwN4vw9e8dqiSrD0hupkXMbj8cVcxwygCvI7aCqgAEEkljpJ6H0T6j7cEGMko6ohobXPAyO9pR6U1C0eFwPZMDDNxanrosswSP5YFdlMuQmsixmB4CT164N1SDA9v9e37sInf3unJMpLGX4tVpkhKWoVHPOGsLDblv54qcS4hUrAg0igXTzE2Mmx2gA3wWz6PQaUlhUnTTAnnJgQPOGJ8sCQ7VVGpiEQoGQ9LkEnba3sxsa0HtUkhw5Jn7LgimxO7uTb3YH9t/wDCZg/qqP3hg5lSEUAbC2BvbinHD607mD+8MYon3iAdyj+ErxnGY1jePSrXovTfk0Wcq4P1h+4Yc1aR59cJ/wAmbhcpUZjAFQk+5cWszxFMw1Wg9V6FXRKILWN5a3MbDlFoJ3OPOy4Z02IfWgHNYZpA0pY7e8UnMg0792ANYNrzK+cn7sAM9xqqQAahfUJ32m5EdDIGKebXTILKysWI0GxYEr7uo8jijQXp9IkAe3Hejga1obslBy97y8dyhI08gbyFpxUp8do1E5HDMTp09T4wPV1wocDq5jNgUK1daeWSO8qm0LIAUnqTsJ/hgzT7JNlKoqgrBZgm86GAK80kGNB9pPQjHLOADQ57j9ET52gZPmUmczVMVNWZBVCDMW5r3n4ezzOKPDKpDUm+iagifA8oHxHvxJ2nqB0TlMh1UrsN1kev1bfdxx1qbQpGlQVBU2nmGqfZM+WLaLAG6puiI9qu0Iy2jVSd6bEyykAWE6fWfxvgtwmsxpU3rKKbMs6Q2rzAkbnTE4QadGkumtmCMzl3DJSXXq7sn9W0kiBaIkYOdkRQRETU/e02IVHqbT/lqTAIA6bz0NsFLg4hDQGqBsjy6zwVvj/D2zLCrRPdPT5RrH95fax6dJ8TgBkUbL1xWzEVNwVUTAPUA/SkD2YeDSOpg5VZYBdyWXrqBg6oG+3sGOKWXpA6goVgxVQxBDGJBkE6RhLXlvZ5e/qnNlGVRV8wDGlSzQWFMiCdIgC/mfeMUODdofnFdadGiUCoTVNQwdUmEA2LTqvsRGLPE6dPSaldtCgEA6iBO0r9M82oiPEYTuH5PJtANTuXRiiydL1laW1OZi/6MmSNx0fDBG5rgQkvLjRB0TjxviUKVSZ2mNiDcesdcLvfIXX5vq1BJq3mSDN/bf2YO5TjKKEylNVLAWX9GQbbbGDE39eF/LVDQTMuwKsHIVhtMDkb1jb/AOYWyMs7ITWm+IVzh3aygiVdbQ3eEimFuZgQvjfEGaocSRvnDhk7zSFy6EEqhlQxmQGBKzbr7k6vRl9N9ajUxW0MTIHjN8FuEdoazmnkcxX0U5/vrl46UtU2BNp9mNrMOxtuA1PG9vJTEZmgEHT9p0q5g0q2V1GTTpLM/pd2oJ95OFipmNQzBn0pHvI/DBLtOpVQRMopFzOxIF+tgML1ctTyyvEswBjxJIMfEYzMGbUb0owUNU2cJzr5cqMyQadgtSfQMkBT4iB6WCXb1/7BW8wP9y4XslxF66tVr8zy1P5rJUUojcFSS5jyt0xXr8S15DM0SQRTCaCG1QhYQswJKxHuwLsN3weORFomODqckKMZibv1/QHvxmOpRW7Mm3slxl6NFVpUjXcVGY0knXfSFZQFYmIJ28MWO0gbOCnUFNQg1zUJVmBiO7gMTImTPl7ZvkpzVCkzvUpOHAY9/sumF/NyTGo4pPnQe8rZTLMmXB/O0WJLsTfvBY6fSAG+x88Jy04lo1/7XIkcDKbGiGUeG18zS0CmB3JC6l9Eg7x7OY+GIM9wlu/qLQmoEUamEDST9EE7W2nHoS5iouUR6VGktJTBHesWJgOSxCASdj5j1YD9sXqorZdaVGmHBkUgTAbXqYz5IxJuYjBtc4FV0mYaIj2VzmUGUbKVeH12F3qMUBEQDqDT9FY8/K+AWYyOYFSomR+cZjJZZlfQzxBYGVpmCSAPWMS53ONSQlDVqszUk7xKnIAVRWpFSw5mFwQPpC4wVSucmterQY0j3tMHLNzaZEFTDFNbwCCGnaTg70PmsRac1oblaAz700y1WqZaSjgB6LDmZmIGl1EgjTFyB1nFftP2dqVM4+Wy1Z6sUtVUvACdANQH0oiInDl2L4oWpZvNDLU6ZFTTWapV0GFVWJACHSsPJuTv5Yhr52nl6WYOVSi5aarMuZ73U2lQJOm4GoWsN/E4WAGagIjI9xy2lfL8Id1FN1pZcU1nQLpewk2JJJ1TfcGwjFWu+nXSYw6llO7XAWBJ3FpJ8ziy3EMzRq1nhlZdI0se8FwGc2AJkmT4WxSzDMyhivM7lm5gLsevXdZHq3wLrvVdfCMLWi+CL9latYO6LVkBWbTqYhCYCgjaJvA22w4ZysYhHBdGGoBj6VoXe0syi/Q4V+zmZY1NMkgBwikaZhqfWL3f42wTpUqbZuuSO7IYXG5bSCTfeZ+47jGGcjpLOlaoZGEvNJLzSQCdUsZAIee8YDe/6xiOgkeGMfJ1RS1NQZ0caYKwSWusyZIDEAERA2ONZgBK9WhrkKxIJ2tBBYAXjSPvwU452nWplqoRWkqLliBuQHVRtzCenTG3M4Zco4pj7IygJeoGrliRYzBLjcEQL+Kg9dxglnkdaNR6kn5wykIDdmsKSjw2DE7wBjXDMxRr1StZlZqGjU/eKpr3iFBiZsOpw4cWzYFQ6sqiuvOjvU9AEQAAFPMdvgNsG8EOshZxKHANjH/iTKnB6tBeXXVqMJdEpl7wAWkDUFHVj5+IwdqdjKdLItWarl61QNPeIRAQkTTJmJgnfywL/KPMK1Q02hqkAhBICjVy7TF5PnN8WuxvAXzFCrQ72n8yLF2obPriVgi8Bgp8xii623dHigxMMzGhxHZ/uqLcS4R3GUemzmowVTqPgRsOpAiL+GBfFKgX5mANinWPUSegAj3Yu161U5N2rAB2AiGJlQOWZJg3uPGcBmArVQp9FaJn2iPuJxkGjyTyP6TYWlzUxVMq1TN1qGVJp5qmhatmWQFKiQs0kiYu673sZOFji2ZoGg/c0zRlWRqbelIZDqiZgwcEeBdtKmS1UcuneZVZhWHNc+lrA8Z3GAHFeIDM0mrVWJzE6doHdzbymTjUQCRsqiw8sbrcNEuYzGTjMPpdC0Tc5hskaSODR73UaQEsWsAfEjyHhhzXtdXyWUamzBsww1I9NQyxYAVSDZrG28EbYXuzFbJojMwPzvm0k+iFixvy6rH4YY+zFKnpq6BWqpr1MEUlNcAnV5gRE4TM8BurbryXKkjzSHkgfEOI1a1KlSTWO8dneVKjUxHuEz7IxDxbJV6bkMWrBaRd/wA4VKpcbyTJGoRffDHV48tdnamrwCJJt8CBPvtOAWZ4VmMw1XMLTq1NXJTZWVQGW0MrMNSz4TEGcDC5znaik6V3RxUEe4fw+mGrO9GoyBUDTVIUOaYKchGpiBHNIiAYwH4nTVKTjSQylHP5/W4YFQoViCYAAMkRc4v5XIt85BrqxYVVFNwQqFByvKhjJuwBv0vil2pXScyaYB8aYGyrdnJ9pGCL+8DAf7azRs7LnFUM3xesmXqZBdXeV8wWqEvq5DTpgSYEgwSbWCnEj9jaegGXUEQKm4nbw8bekBiHsbkge8zRXSCTo8FAkk+wD4YceHZmoXNTudNMAAMWvpH0og+d/bGJiJujOVquGEEF5HFKtKi9KkqO1aWcyzAgtfaSCQCFXriDKVxMgk6GlXkgpJkm0zBLiPBsPOW41l2fuzUTcg8s94AtlDE3YE+c+GK2f7PLd6OtdJPLEJ4tAvo1C0i3kL4UJ9e2Kta2yD4a0CF9k6hOYMKYVCQA0mTUpGIJ8Qfdg9xrh40vXpa9euLGQVBg6vC+og+oYB8AzbLmm1brQOleurWoVYtckT+14YdctRFFCFLtrqSZI5SQtvIW2vc4z4k0709EMjiH2EldqspSpJrQkV3sRJhpX+8Bm5WQB0OAK0kFMM6tDAiIjTuATaQbBh4yBipmC6tBLONRKQSZ6AEQbjoLYJ03BpsYYaQYYgBliIneb2EGb+zG1rSxoC0RtocVW7LcNy9Mo1QJXfMAimoMPRZC5LEfs/EYM1+8zV6gNNW5oIlz4gbW3OoxN7YocA4VTDZXMC9TvWaoS/0VZ1iPEiPcTgxna4Op4Iph9JaYBgEjnAuwG9zaLYGZ5c+hqaWbCgRlxOmvFXMhlUpDSAVEGSCIW3KXJu8kxFhHjhbWq9DNq+WNPW5Iph4hWIKsCbDYmPIjFjtLQq0Ms1aqtKk7aYpGoO9ZJ06gvQdesYscVro3Dv7Ci1vzM5htS6qBABF9Oo7HZumJHE8au5qp8VE0ENN2rNJ3bJVUqAd5SaGjYyNcjylgPZgfwuhUqU6/dCXbSgPgAG1Enp6UYg7K8Ranl9DoVNUIUgzqXTpJi+5BJwwniVaiiU/m6oCpOrVMgGJIHUyLeeEShzHEDdMwx7IIQ/hvDu4p6TBcxO8TPlDWAt536YD8cpKRWKD0QpJtsbQY6/gcNXZrLLmsz3NRwOViaZHpQegmT9KRaPgaXaw0O5rIvcOy+jUpIUghgCjb8wHScMY5wdqi6bvMvNeeX88ZjIxmNa1pn7FZkirRD0VagtYk1GEjWygBTPS1vWcOlTKPlq/EKlIlFdqdRAthpgao8+cyPVjyVM9UEUgzCnqDlR4jr68et9nOOJnss1Pd+7dD5nTb7h/QxmxIc3XkdD6rjzDtkq/Q46WOll7z0gOQMSQqNER11x7MT5h8qzKKuXpGBqUtQEENJYg7AA6ZPiYwrcEzoVlgG4JENEaQCT5SD8DhmHElgE8yFSNJuZ1gBOoE7xPT1YSxpbVA+qzv1V6rmcrKqaKXcIAaX0jpgC+0lb7YjqUMjqKvlqMVCE1d3ZuZRczcaiL7YnfNJppuE1B15bXjUqREWEuPUJxNmc1TDHUBFhqIBlilNwI/bXBiwdAfVLJ80E7RcMoNQotRpU1XWbKNMhAxj1agLeGMpEVXp0SW0MVVpkaiY5TFoIPx8sFaOdouqagVVX0bCAWpq5sPFagFuuN1OJUOdVm2zBN+ammoXmQzDwPL6sAWFx7QTRMQzKCqy5Dh1kGVok6iAnd7kJrJ3iIi/ji2mfoSo7lR6P0fRgBpJ8ArKfbjefz9Ki06QzBC/KokQupgGm50RbzHjiIcQpsJKQ2j0TG0C3j6EGPDBkE8j6pQduVKKuVVxU7mmC1ME1NEcp1sFPXekfbGK+W4zlgHY0kRS/RSZbSryR0MHz2xJ8/oMGXTGhkS6giNbopA/RkMJ8ziOlm6LuU7v6Ie6jaQs+uAojfwm2Jl/wCJ9VL81FUyGRdgpy1IFnKyUEHSrs15iBoN8KmZ7F0g+qjVenTIJamyatEiLGQQSWET1I3GGyjxDLqFDqdQDMvKOoBMeEq9588ctxClJEWZSYKA2UM0Nz3PIDttHji2lw4A+qYyVzeDl1laeVy9NKQoqUVVglZktpInzJZZP4YkfP5apQ0ClTakmp9Bp8oKm7QbTLfHHIztEhgARCgywHVQwAEyd4AHhiBM9RKkKNMsEJgQS5IsNVwSh6+fTCiDfA+qnxcSpc7mMrWJLUqNRk0iWQNYn6PiIk+QE7DEVDiOWpgqlGmiuBIFMQwJAExv6X34h+cUiikD6UGwWITvL38CFk9WA64irV6ekMqNGrRMDcAnTvaDGK14Ua+qsNCtJnaKaitOkhBCQKVxLFI/06g23gcVOJcfVXK6aZg6fR/V1TM7R8cQcLIzNc5YSkoYJ21KqsNtxzHE1Lsa+ua+kU1uQG1F4iB5Cw3wBY27ejD60tVEovmKoSjRNCtUphvnqLakBLaNt2SBE/SGA/aDN0vmVai1D5vVVxE2NaCA1USBIJHnvgj/ANZq5erWzPeK9IOVOVSO8YsAqsOsC3sGBfGKfeZXM1qtVK7sqvT21UVLgmnbrzAH1Ye35b4aUmQg57Xn+MxkYzGxdikwcP4VTbI1K8fnA5UNJ9EKDEbb4k+RptOcnpH9fdivw2rW+aVk0AZfnfvP1wEGnf1dOuLPyU0oqB7Dm0jzJBJ9wA9+Fy2IX2VxcRrNX1THTp9zWq04HIzjzhWAAva6uN8NGTaaqIC4kqNgR1PrFgxH3YC9o2FHPVCQT3hpsIE+kNJ28x7cFeFZpS+maknwtAFjquIMEGDeJjbGIAk3l90q+yrGazzpTdpZzNRV0qDoVQGMzEqd/ORiz/1inqCsrekQSVG66Bte91A9RFoxrh/EqTWJZR3feSfBiYETuYvbrfEqcTp1AIJIZdyBY6Q5mTEAMJO0nDcu7fdL+6ky+bpOxWI3kMgAnSbkzA5EHTaPDEX/AFOkJBTmWl3llB6m3SCCgn1T0xJTz9I0y5BgWMKDzBNRECdlb2SRjBnVIAoqGLDSqFdOoNN56LAqWjofG8y6/CfVVfmoaecphAFUSrrTawN7C0SYt8I3GOqmcUM009SyigBQTdqies3pbdABiUZyishokMLKkxClvOYIYTbpiNePZaVhjeGHJ4loO1r6/icDk2afVXfmuKmfy+kllsIBMAekzX32BlpG0+ON0eKZcVAqq2qYBCg7Bmnx+gfbjf8A1TLtpmG1AFTotBdgvt1A+7E1LOUQ0CBZiCE+isyfVdh7Y64mUc2n1Us7qsvFMuwlU8+ZBsbAg+Z+AONUeJUigJVS2jUdIEei3j4KpHwxYbiFCG0xyXaVgLLafDeRjOIVKNLWGCKRT1ej5GQbdAZ32JwOnDKfVX91XznEKSgiBqEAcsgnTTJFvBHHXofDEAz2X0IW0Fm6IPRkgXnxZ4nz9eOstxHLwNZTWDzaUsG0gyN90Cx7MWVNGxCiSSvKu2nTMkgbSoPgbbjAmh8pTBe4UC1qOrQ8KxLQNwQgN5HlTt4wIwIq8WpspPNpDA6dIBkhdPW5uATgjX4pQEBChDNDTy2IBJ2uYfa3XwxAa9IsqotMq0w0j0QhM+jeyxv4YHKObT6oxe6p9nMyi5yiVaSajKBGy81OD9kX8hh34s0KcI5zAWrTKm2pKgtFmYNq26yfbOHbjbQrYCbVqqu8BXnXZ6plBnyzK4zZdtDSdOjSQRvE74XuOrSjM/NNSIrFcwGnmctYrJNpU7eWGTJ5Rs6vzXTTOW1t31QCKq1AxdQrGbWWbGxOAvaJ6uXoVcrWC6RpGXKi5RDp5z+lp0+2cbGfEKOtDS+SdCe190jzjMbxmNei7CMZSmwylRzWBp8wOXB5iSFhgPCYP7JwT+TqnpSmSpIZ+VvASdR23YgDfZMLPDFrd+O5062RxzbRpbV+7MYP9hKrFUBJKhgEWbKs8ze1ioHqbwxUze5cuDiP5k+dvkC1MrWIkGmyn1qykf7z7sdZHO01EszLzGTH0kBa/iQBM4udtsvrydNvq6yn2NK/eRgJkalErzPF2sf3jt4G5/DHOaAWNJv7IRzCZctnMuH0o665IEdTJDRAvuffiXIZtKkzoA9BTJJKd2r3BUaRpMezEFKjSK94SpUk89t7lha9xJPQgYnGXoodQKAq0TIF/wC7g9Lxp9h8DghlrgUOvkuqOdoCVkBo5hB6eJi5+JkYno5qkpDAgEloIG5AOqDFyApkdIxWr5SirBCBLaSbiwblWT+sbR1xKMnTYOxELTB5jKhbHXvAH0pjxPjiuzsVWvkspdyxBpKr6n0kgdSvqvyzivmxQBWKYaWAJIIChgwB2iDpIj147+a5cWlENyyaxNlKn6XQJv8AqnFpDRHVTpKzeYjVp1X/AO4fevli7aD8ymvko3oURoJCk1AAgAmYIIAtbmEjznzxXpFWek+mza7wSBpJ2IEabkEWiYxaOToyrah+a0sPzlhABWb7bH2+eO0qUkAHeIILi7jd9xvv5Ylgbqa+So52rRVQVhjcAa9DEgazEwSdLH2HzxJXydBmLNpmGVucEDlClYn9GBYY4r8IouW5z6NyHELChJPgQADfqMQ5jh9FOUNUPeFhqUhvoyRq6QKZPsOJ2ToCVfDZc5rJUNcECSdLc91XSpVmG4+go8ivjjDkqbNUVhCUyCGLdeS8dLoBfeD44sPwdAWPeEMdzImy0+nqpqfjiGvS7xnBqNLQxGgxAQi5Mr1nyMdcASPEUYUD8PyykGVW1mLeIXzvKpv6/HEVbIUtW66luAGuAFIsAbDS+3mMZXy9HQrawQoCiGHQMov4yT13GI8hRVCTrhnAnUwk8ukAR1BnbrOK8w4oxeyGZikAqsrKdKgL1OhTAi+1hf8AHD3xx5pT4qPuwi5mktOmFVgeWPSmY2N77QInDdm62rJ038aS/dGAk1Cg+IJSyXANFGnmk1CqXNTTrJVhJA1oDcR1F9sAM+adShnap1/OH0moumUUF4Bpk3A6XwylaAy9IsZ/NqW0qSdRAJ5oixJ64S+PJAqEMWBWxncSLH8DjTE8l9FaYo7p3NLON44nGY6NrpJ87I5HLvw3NNXqGkuqO8AkqeWALSJt78AuytTTovGp0+EwPeah92AlR6yUmIcikxhkmxNpJXabi+JuCVprUl6Az9wH8ffhZj7t2vG1wcSe+K924jS73IZhfCmWHrXmt7sJnZ6jTdVIIIIYDUDEW1Xnbp7xj0Ds9DrpOzAgj1iDjzXgWWCBqRe6OVI2IAYSCZFpAPt88c+I91xP2Qn4ymjJUKL3Dg8mmCSLFSkxqBuJvi7mcvS03enBYMTrEHSWcFpbYHV674HrRVQpKkjStPlDbDUomOsub+OL54JSI/u9MqUESDpII0i3iSfHBhw42VRB2Cnp5RGeTU1soVjzj6DFgTB21A7npjKuRo1C7l41q6N+cEDvA02mAYqW36Y5qcHQjTzBdOnSGsR+dkG0/wCcfcMdZfhoXVduZtTdL6dA6WtidI0fMfRVlOy3mOEUGJc31NMh1gSX+Gqp79Pt0UpPVYGoZBVv7xdLQKZsOoApLJP6RxmU4VTQBV1ShuZ3EHSptBCkhvWBjjL8DVFCqzaQPRkeCidr3UH2DE6VviKmQ7LdXhdNaslyKjQyyVgxoIIsNUd3t5nHa5BUDDvCBKtOocoDAwIiJZRfxPnjHyR1kmqwZxpAtsFiBba0x/Oa65JQWGoFEWmtSSLCmy1AD4SAZ8j1xOlHiPopkOy4yOSSvRTSWEq+s2khiZV94ILbY7q8GprpXW3pMVSRu+oGBAkAt8I6nHOe4XTIpUtRpzKiIl/pQepgfdOLNbKciAVNBpk86hepUx5beMmZxTpAfnPoiDDsoa/A1LFmYyLmSLemQdrAa/cAMVv+g6birZiCwH0rzfwEX9gxczXCi+rnPOSW5ReVURv4qDipmeAgs7LqEiAtiADp6TuCojwBOA6QeP2RUdl23CitNkRwqly8KJAJLGPMCR7VxUzPDXZmOuCTMxc8sddzHUeHjfGhwg6GAMhldQRvzPq38vHEGc4Sz3PKZJ9TaNFvIGIvtIxQcPH7Iq8kMzvCtAgPcAAywnlERHT0pvNzhlylWeGJedKlZ8YJE/DCtxLg5aWLaibk7SSqKSb/AKp9+DPBjp4dVQ/QLDw6Ti5CHN+K1ADfBFDQ/sdAiIagn+wY807QJCP5ifiMej9ns+lfh9FdQ7ymmh16jbSY8CvXCD2uAh4jqLesWxUbS2elrwziWUUl4zGYzHUtdFEs8kcPR/0q5X3LqP8A64pdmaZarb6MH2TiLimZIy9JJ5e8do89KCfccMXyX5EVKlQtAHdNc+UfdOCIqI/dedxLu/K9ZocVp5SkKlQ72VB6TkdF/iemFDLZM1qlWoV0Gq7NAPo6tP8AxwRq8Pq1KxqPTa3KgIPKo2G253PrwwcPo6BenVHq/wDuOMHlgytR0CbKEUuEtynUw0gBIAgaWVp8yYuetsEky5Cosw66irxJ5pLGJidWgg+R8cX+KF6lMLT7xDrQkx0DAnY9QNsQ5OnXFZXckIFA0CTtr8d/SW/lOHte6rLvZAavgoqOR2DMxSQY28dex6gJ7m8cQvw5iGGshbgQSCQRA1HqV9L29N8XeIU6xqmpTkcoChgYstWTG3pMh/ZxTpZLMyNTsR9IR6S25ZiZ3M+cYIOdV5h6KUNl3SyTyv5xiocNMk61102abxLBCPD3nE+UyjK1z+b0MNIJuxNmN/AKMVqGXzIRw76m0HTFoefVtpAPtOCWWqOHraxykRStMQXvtNxoN+uBc53iClDZUXy9TukQ1ACNQLCRuOS8zOs392N0sgwWrDkM9RSD4IHBIuCCdIIvPhitVqZo06ahRqAbW1rmGiLWAOm33xi7xOrVV3NHmBUBQQIVjq1GCJMALE2k4lv3CuhsVVo5OurKTU1KHBkzKiFmPHZh7/HGZjLV9DBGOokGZ35hqO1pA2x1Ur5liystPSSvoi+nTcXseaAdusdMaWpmNFzpYGnEKlwzw8yD6KH4TiFztwrAGxVevRzVyrG6sOp5tblT6gmkR6vDHWXpVuXvWYkMepEr3QiR495/Hpi/w/Okmp3qwJGgR0gTMb3628rRi8zU/wBJffhL5nDQgIw0IFSqVSpDGDrpwJHoyNfwk+2OmBtPNZmFBgkaZkreaQDXnYVJ9vlhu10/0l+0PxxE6U/FftD8cD058IRZBukvN16iqvUmmmo6hZo5oA8x/U2j4VmT8zzYO8KT6ysH2SMMnEKFPxH2hhZfSBmlUzNGbGdj/PFiTNpSvLSqUOG0tCq66tFkdbNfmA8wyEMAbG/WMCO0aju4X0QD0jqOgwd7N5tWpoH2eloPrSI9R0kNP6gwB7TKwDAxYb+IkX9fiMarJlC1Q6aJUxmMnGY2roqrxY8lL/U//pht+TfUEqwfShRO0yPhJQHxBHnKlxf0KX+p/wD0wzdkK+inM7kkR5cq+93P2B4Y0D+MLzOJ/nd9Uw8dr1KVT801QJpEBWIsJEkCLwJ367YqrxbMLfvcxp1KBNQyRN9zvFuvqx1xB1Nao8ByFAEzAAkC4H6urfrtgfWr3IDLZ10sDHUTM9JHltvjG5oz0t8ABiHZXfCO0mbaq6tmaxUG3P5xj0CjxCotNSatTU0f5h2Ua3PhtpX9rHlfBD+efxLH72w41s5epGyIyD9lS7n7WkewYRLfSUr6NpGgW8t2nznchjVqM8kQoMkQOa+8XuLW2MHGq/afOKLZhzYXFxd1E+j4GJNsCKQhCVGohm5QDt6JNgNgPE+uJAirkQolSYW/L0qLa5kbHoPKbwwAZ04xMyA17IpwPtvnWrU0qZg6GDzIUbTF9M9PbixxXtnnaVfQK8ppJuiSYZ1gWt6O9+vqwsdmS3zikV9LTVifGTby9eGmhSpvXqColNhIjUu3M8CQLcxnf34GRzWuNjSkvombKpW7fZ9XpqGRtbaQAqsemxsNzG3TBev2h4ois2ui5VSe7VAWtfeADAmQs7YpZ3JUkq03p0VDBrNJF5i09fX44LVm0gkmwiG5ReIg/SIBiJvI3jCnSs0oKzG0k6IZS7f5y5mi0jl/NgHxmC0sInbwjrjeU7eZ+qDppZeAdOpqbATpLx/eTMDGk4RlWQHuoBWf8wCDM/SjfwxA9BabMqiAH1BATE9ywuxB3PntiCSM6Buv0ROhZxAVJflbzUwcvlTtsrjf9vDPR7Z1iCWo0gNJIIUm8sIP5y2299xvjxqusVY/0fEA4e2qMEAUlWAOqTEreVggGfLc40TxRtaCAFmwsYkcQ5MP5dPAL0KSjTJLErG/iffF/I4vcW7RGlSWp83pODYgOQVPh6J6hh61OEPiRUU6h2BQWlZIjY8t59nkRjBxIin3TmRpAJP0lgaW9enSfWr+JxQwzHNsBViBkcAEYyvbunWqrTOU06pv3s9Cfq8TZjPi47oU2aVILk8pEzyqPXa+PPOGv/aUvHNE+w4cEdmYF10MTYaW5lAs4iCdXkZnAywMYQWhMwzWvabUuRbTQDi4BE77rIO9+amXF+oxB2hq6qTTBMQT5ggE+2x9uCvZnKFkKGyshJmRHUG9xB8fPCxn6hCOjbqCp9aEL8V0+7AM7Tj5FPaacgWMxuMZjYt9KDjC/mKZ8Hce8J+GLvDs6aapH0ecn/QCV97sfdiHio/sq+Iqn/bgXSzjaSJ9nxONEerF5nFmp3Jt4fWIV3DQSQEnqoV0IJ8DoNvPEhqQrAQqhgQC1yZWZNhG2+1sXKvCxS0oZLCgthaDAAnzJc79J8cDq9V+7LgPtqGtjBAJJBvJ9Ff6jCi23WnR4jJHlVHh2Z0VHcdJIvP0mi4sbxhjyYIpVP1aeifFmIDfFvhhL4SxJB3i5HiQZA9pjHo2f4ccvl9JPMGQN5nUC37wb3YTO0B4WhkmZiDZFiUJXTqLMRqICmaji+xPQdbxfoOqg5VgyYv1iHQ/Rtsym5NiLDcluFcKRqaOwELSRnOkfTIF/PSrH9oYj4xwxEp1CNMqivIAiNY2Phc+yMKL2h9Unh9irSlTrPTKsjFW/OXBg+lh27K5kmnTeoWYup1mZJjUZO+18LnAuEfOK6rMKO9J8SNcQD0JnfDpl6VDL8irqaPQQzpHgWJ8ZNzJ8BgcU9tZef8AlARzUOYqlq7AEhVCFbAEelPS91xmeruKbEMSQpiw8PVjqszVKmsqqcoUAGbAk3MDxO2OlsMYXPoikovo6KzVphE5T4E2Ugi1/RveMK3avP1KSoyEEvUgyqn6BXw8DhnyXPTencGmwiNyjXj/AHD3YVu39MItKZ0rVEnyjr/W+G4Y96AUWIJyZgUk5xT34G/910n6CYcDRUi9KG0lAdQH6RFpsdha3rjC5k0NXNL3K95DIYG0KigknoJGHg8D0ZJSXQ1FIVgUKMAoLcytzXCxOxm2OrP8IWXDy5XG0E4ojLRqDSVUUwACxaQCokkSL2OwHMPLHPFOFt8yWqJLUToY/qzyn2dfLV54ny2V1ZlaelSrMqyR+lTLCPcPecFMvm6i5VWA1BQRVpE+kAArEeBFr9CWBs2BaSKVzSh/Bed8LP8AaKZ6a1ib7mMPyUzCnXcuacFQT6LN4eWEGppp5kCmdaiorUz1IJBAPg3Qg7GcO7160gmg4UV1qSCCQIZSIBk+kNvDExAOYK8PIGtKYuEpOWpGBzU9JXaQNSsPKwbCJximVqVVYzygq36QEKCf1tMA+YOGzKVXqZRVppLU6lUPSblbQzEqSD0IY3wC4xwWolLVWq09aglacy+kkbnrFr7YzRNyvdZ4rSx4JBSzjMbnGY0UuvajdHJSKYrXMIQ0Ta50kffgzmOBd4i66VOnUU3amGClbcrASZF+YfwxDkOKd0unRqvMzH8MWR2hP1Y+1/LEMso0aFxJ8FI+QuCPVqyQO8qLqkAvck8wdiSKSAjkAmNz7MUeOVqIydArrZtKhxpZRcc/MVjVBIG4BPXbFIdpWn0P3/5Y6/Kdvqwf2v5YrpZPD7pXUJdkZyTZerTR0yzZYoQUJSTKwVMqCWWejiD0jFvtDmKlegqgBq2qXaGVSIa/MJB1NtfC9+VTfVD7R/DGflU31Q+3/LCT0l3XunDCzVVJj4XVzKUu7LU11ekyKS2yqANRKiAojlOK/GKFd6L00qAlhB1qNREzAYARcDcHAX8qz9UPt/yxv8rW+qH2/wCWA7/NmoeynVZf6VP2a4KQuqshFQMwgmRBMyAPH+GGajTVRCgAeAEYVV7YN9SPtn8Mb/LE/Uj7Z/DCpYppHWfyr6rLVftNpGNThT/LFvqR9s/hjR7Yt9SPtn8MK6rKp1WTZNSllbUjaWiJiQR4EdR8fPGVQahJqQdR2C2gAACDPhhV/LFvqh9s/hjf5ZN9SPtn8MX1aXZF1eaqRDP8Eq94HytUZewDlQZaNpAsR5HE9bhLMoUuGIF2ZdJPq0kAe4+vAkdsm+pH2z+GNflk31I+2fww+sTQG30QdSfd0ilHhlZKoqK9PlZXAKMbqhQAnWCVIN9jjvO8MSoSXSpBJOgMpUE+kVYhXAPhM+eBP5ZN9SPtn8Ma/LJvqR9s/hg2uxI2VdSfsq3aKkKehFyaCmd6ighwZ3DhmAIt6QM/czZAP3aipBYCCR18/IkfHAL8sT9Sv2z+GOT2wP1I+2fwxJRLI0At4eapuCkBukzd2CQYMjYiQR6iLjC72j4GgD5gEh45pvMkCb3nEf5Xt9Sv2z+GK3EO0hq02Q0wNXXVMXB2jywEUczHeX1TmYZ4cCQgV8bxk43jaup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medievalmilanetc.files.wordpress.com/2012/12/313ad-milanedicta.jpg?w=222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7" y="3276600"/>
            <a:ext cx="2362200" cy="31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7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Jesus</a:t>
            </a:r>
          </a:p>
          <a:p>
            <a:r>
              <a:rPr lang="en-US" dirty="0" smtClean="0"/>
              <a:t>12 Apostles</a:t>
            </a:r>
          </a:p>
          <a:p>
            <a:r>
              <a:rPr lang="en-US" dirty="0" smtClean="0"/>
              <a:t>Paul</a:t>
            </a:r>
          </a:p>
          <a:p>
            <a:r>
              <a:rPr lang="en-US" dirty="0" smtClean="0"/>
              <a:t>Underground church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Bishop of Rome – Peter</a:t>
            </a:r>
          </a:p>
          <a:p>
            <a:r>
              <a:rPr lang="en-US" dirty="0" smtClean="0"/>
              <a:t>Persecutions</a:t>
            </a:r>
          </a:p>
          <a:p>
            <a:r>
              <a:rPr lang="en-US" dirty="0" smtClean="0"/>
              <a:t>Edict of Milan – Christianity legalized</a:t>
            </a:r>
          </a:p>
          <a:p>
            <a:r>
              <a:rPr lang="en-US" dirty="0" smtClean="0"/>
              <a:t>Patriarchs and bishops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3076" name="Picture 4" descr="Exaltation of the Holy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77" y="1417638"/>
            <a:ext cx="2342943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d/dd/THE_FIRST_COUNCIL_OF_NICEA.jpg/300px-THE_FIRST_COUNCIL_OF_NIC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14" y="3071019"/>
            <a:ext cx="2569186" cy="33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0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Barbarian Invasions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Alaric the Visigoth </a:t>
            </a:r>
            <a:r>
              <a:rPr lang="en-US" dirty="0" smtClean="0"/>
              <a:t>– sacks Piraeus and Sparta, defeated by Stilicho at Battle of </a:t>
            </a:r>
            <a:r>
              <a:rPr lang="en-US" dirty="0" err="1" smtClean="0"/>
              <a:t>Pollentia</a:t>
            </a:r>
            <a:r>
              <a:rPr lang="en-US" dirty="0" smtClean="0"/>
              <a:t>, Stilicho executed by enemies in Rome, Alaric captures sister of Emperor Honorius, sacks Rome in 410</a:t>
            </a:r>
            <a:endParaRPr lang="en-US" dirty="0" smtClean="0"/>
          </a:p>
          <a:p>
            <a:r>
              <a:rPr lang="en-US" dirty="0" smtClean="0"/>
              <a:t>409-429 – </a:t>
            </a:r>
            <a:r>
              <a:rPr lang="en-US" b="1" dirty="0" smtClean="0"/>
              <a:t>Vandals</a:t>
            </a:r>
            <a:r>
              <a:rPr lang="en-US" dirty="0" smtClean="0"/>
              <a:t> (Arians) </a:t>
            </a:r>
            <a:r>
              <a:rPr lang="en-US" dirty="0" smtClean="0"/>
              <a:t>move to</a:t>
            </a:r>
            <a:r>
              <a:rPr lang="en-US" dirty="0" smtClean="0"/>
              <a:t> </a:t>
            </a:r>
            <a:r>
              <a:rPr lang="en-US" dirty="0" smtClean="0"/>
              <a:t>N. </a:t>
            </a:r>
            <a:r>
              <a:rPr lang="en-US" dirty="0" smtClean="0"/>
              <a:t>Africa, take Carthage in 439</a:t>
            </a:r>
          </a:p>
          <a:p>
            <a:r>
              <a:rPr lang="en-US" dirty="0" smtClean="0"/>
              <a:t>434-453 </a:t>
            </a:r>
            <a:r>
              <a:rPr lang="en-US" dirty="0" smtClean="0"/>
              <a:t>- </a:t>
            </a:r>
            <a:r>
              <a:rPr lang="en-US" b="1" dirty="0" smtClean="0"/>
              <a:t>Attila the Hun </a:t>
            </a:r>
            <a:r>
              <a:rPr lang="en-US" dirty="0" smtClean="0"/>
              <a:t>“The Scourge of God”, took over from brother </a:t>
            </a:r>
            <a:r>
              <a:rPr lang="en-US" dirty="0" err="1" smtClean="0"/>
              <a:t>Bleda</a:t>
            </a:r>
            <a:r>
              <a:rPr lang="en-US" dirty="0" smtClean="0"/>
              <a:t>, conquered Gaul and much of Italy</a:t>
            </a:r>
          </a:p>
          <a:p>
            <a:r>
              <a:rPr lang="en-US" dirty="0" smtClean="0"/>
              <a:t>Lost Battle of </a:t>
            </a:r>
            <a:r>
              <a:rPr lang="en-US" dirty="0" err="1" smtClean="0"/>
              <a:t>Chalons</a:t>
            </a:r>
            <a:r>
              <a:rPr lang="en-US" dirty="0" smtClean="0"/>
              <a:t> in Gaul to Flavius Aetius</a:t>
            </a:r>
            <a:endParaRPr lang="en-US" dirty="0" smtClean="0"/>
          </a:p>
          <a:p>
            <a:r>
              <a:rPr lang="en-US" dirty="0" smtClean="0"/>
              <a:t>451 </a:t>
            </a:r>
            <a:r>
              <a:rPr lang="en-US" dirty="0" smtClean="0"/>
              <a:t>– lost Battle of </a:t>
            </a:r>
            <a:r>
              <a:rPr lang="en-US" dirty="0" err="1" smtClean="0"/>
              <a:t>Catalaunian</a:t>
            </a:r>
            <a:r>
              <a:rPr lang="en-US" dirty="0" smtClean="0"/>
              <a:t> </a:t>
            </a:r>
            <a:r>
              <a:rPr lang="en-US" dirty="0" smtClean="0"/>
              <a:t>Plains to Theodoric I</a:t>
            </a:r>
            <a:endParaRPr lang="en-US" dirty="0" smtClean="0"/>
          </a:p>
          <a:p>
            <a:r>
              <a:rPr lang="en-US" dirty="0" smtClean="0"/>
              <a:t>452 – persuaded by Pope Leo not to attack </a:t>
            </a:r>
            <a:r>
              <a:rPr lang="en-US" dirty="0" smtClean="0"/>
              <a:t>Rome</a:t>
            </a:r>
          </a:p>
          <a:p>
            <a:r>
              <a:rPr lang="en-US" dirty="0" smtClean="0"/>
              <a:t>Dies from nosebleed on wedding night</a:t>
            </a:r>
            <a:endParaRPr lang="en-US" dirty="0" smtClean="0"/>
          </a:p>
          <a:p>
            <a:r>
              <a:rPr lang="en-US" dirty="0" smtClean="0"/>
              <a:t>455- 2</a:t>
            </a:r>
            <a:r>
              <a:rPr lang="en-US" baseline="30000" dirty="0" smtClean="0"/>
              <a:t>nd</a:t>
            </a:r>
            <a:r>
              <a:rPr lang="en-US" dirty="0" smtClean="0"/>
              <a:t> sack by </a:t>
            </a:r>
            <a:r>
              <a:rPr lang="en-US" b="1" dirty="0" smtClean="0"/>
              <a:t>Vandal Genseric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6148" name="Picture 4" descr="http://upload.wikimedia.org/wikipedia/commons/thumb/c/cd/Genseric_sacking_Rome_455.jpg/800px-Genseric_sacking_Rome_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44" y="4114800"/>
            <a:ext cx="3045418" cy="22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7/7c/De_Neuville_-_The_Huns_at_the_Battle_of_Chal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2057400" cy="31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1000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Roman Empire, Part 2</vt:lpstr>
      <vt:lpstr>Flavian Dynasty</vt:lpstr>
      <vt:lpstr>The Five Good Emperors</vt:lpstr>
      <vt:lpstr>Diocletian and the Tetrachy</vt:lpstr>
      <vt:lpstr>Diocletian’s Division of the Empire</vt:lpstr>
      <vt:lpstr>The Tetrarchy Chaos Begins</vt:lpstr>
      <vt:lpstr>Constantine the Great, 306-337</vt:lpstr>
      <vt:lpstr>Early Christian Church</vt:lpstr>
      <vt:lpstr>Barbarian Invasions</vt:lpstr>
      <vt:lpstr>PowerPoint Presentation</vt:lpstr>
      <vt:lpstr>Hun Empire</vt:lpstr>
      <vt:lpstr>Meanwhile…over in the East</vt:lpstr>
      <vt:lpstr>Hagia Sofia</vt:lpstr>
      <vt:lpstr>Just before reconquest</vt:lpstr>
      <vt:lpstr>Just after reconquest</vt:lpstr>
      <vt:lpstr>Loss of Italy again</vt:lpstr>
      <vt:lpstr>The state of the West</vt:lpstr>
      <vt:lpstr>Growth of The Franks</vt:lpstr>
      <vt:lpstr>Byzantine Empire after Justinian</vt:lpstr>
      <vt:lpstr>Tossup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Empire, Part 2</dc:title>
  <dc:creator>Administrator</dc:creator>
  <cp:lastModifiedBy>Huang, Eugene</cp:lastModifiedBy>
  <cp:revision>77</cp:revision>
  <dcterms:created xsi:type="dcterms:W3CDTF">2013-01-22T14:10:14Z</dcterms:created>
  <dcterms:modified xsi:type="dcterms:W3CDTF">2016-10-31T03:13:30Z</dcterms:modified>
</cp:coreProperties>
</file>