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9" r:id="rId4"/>
    <p:sldId id="260" r:id="rId5"/>
    <p:sldId id="262" r:id="rId6"/>
    <p:sldId id="264" r:id="rId7"/>
    <p:sldId id="272" r:id="rId8"/>
    <p:sldId id="266" r:id="rId9"/>
    <p:sldId id="273" r:id="rId10"/>
    <p:sldId id="269" r:id="rId11"/>
    <p:sldId id="270" r:id="rId12"/>
    <p:sldId id="271"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0ADB38-FCD5-46C2-90B8-16281C3DAA3B}" type="datetimeFigureOut">
              <a:rPr lang="en-US" smtClean="0"/>
              <a:t>10/25/2016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5A83FD-EABC-4058-9DF1-7ADF76AD2016}" type="slidenum">
              <a:rPr lang="en-US" smtClean="0"/>
              <a:t>‹#›</a:t>
            </a:fld>
            <a:endParaRPr lang="en-US"/>
          </a:p>
        </p:txBody>
      </p:sp>
    </p:spTree>
    <p:extLst>
      <p:ext uri="{BB962C8B-B14F-4D97-AF65-F5344CB8AC3E}">
        <p14:creationId xmlns:p14="http://schemas.microsoft.com/office/powerpoint/2010/main" val="3769290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8BCEDA-0A21-484B-BD19-22EA602FC826}" type="slidenum">
              <a:rPr lang="en-US" smtClean="0"/>
              <a:t>12</a:t>
            </a:fld>
            <a:endParaRPr lang="en-US"/>
          </a:p>
        </p:txBody>
      </p:sp>
    </p:spTree>
    <p:extLst>
      <p:ext uri="{BB962C8B-B14F-4D97-AF65-F5344CB8AC3E}">
        <p14:creationId xmlns:p14="http://schemas.microsoft.com/office/powerpoint/2010/main" val="3831664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8F9DA7-5E32-4DF0-BB33-3194CD3C4FDF}"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87640-8116-477C-A479-1B016334E89B}" type="slidenum">
              <a:rPr lang="en-US" smtClean="0"/>
              <a:t>‹#›</a:t>
            </a:fld>
            <a:endParaRPr lang="en-US"/>
          </a:p>
        </p:txBody>
      </p:sp>
    </p:spTree>
    <p:extLst>
      <p:ext uri="{BB962C8B-B14F-4D97-AF65-F5344CB8AC3E}">
        <p14:creationId xmlns:p14="http://schemas.microsoft.com/office/powerpoint/2010/main" val="630395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8F9DA7-5E32-4DF0-BB33-3194CD3C4FDF}"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87640-8116-477C-A479-1B016334E89B}" type="slidenum">
              <a:rPr lang="en-US" smtClean="0"/>
              <a:t>‹#›</a:t>
            </a:fld>
            <a:endParaRPr lang="en-US"/>
          </a:p>
        </p:txBody>
      </p:sp>
    </p:spTree>
    <p:extLst>
      <p:ext uri="{BB962C8B-B14F-4D97-AF65-F5344CB8AC3E}">
        <p14:creationId xmlns:p14="http://schemas.microsoft.com/office/powerpoint/2010/main" val="2663570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8F9DA7-5E32-4DF0-BB33-3194CD3C4FDF}"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87640-8116-477C-A479-1B016334E89B}" type="slidenum">
              <a:rPr lang="en-US" smtClean="0"/>
              <a:t>‹#›</a:t>
            </a:fld>
            <a:endParaRPr lang="en-US"/>
          </a:p>
        </p:txBody>
      </p:sp>
    </p:spTree>
    <p:extLst>
      <p:ext uri="{BB962C8B-B14F-4D97-AF65-F5344CB8AC3E}">
        <p14:creationId xmlns:p14="http://schemas.microsoft.com/office/powerpoint/2010/main" val="338301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8F9DA7-5E32-4DF0-BB33-3194CD3C4FDF}"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87640-8116-477C-A479-1B016334E89B}" type="slidenum">
              <a:rPr lang="en-US" smtClean="0"/>
              <a:t>‹#›</a:t>
            </a:fld>
            <a:endParaRPr lang="en-US"/>
          </a:p>
        </p:txBody>
      </p:sp>
    </p:spTree>
    <p:extLst>
      <p:ext uri="{BB962C8B-B14F-4D97-AF65-F5344CB8AC3E}">
        <p14:creationId xmlns:p14="http://schemas.microsoft.com/office/powerpoint/2010/main" val="865856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8F9DA7-5E32-4DF0-BB33-3194CD3C4FDF}"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987640-8116-477C-A479-1B016334E89B}" type="slidenum">
              <a:rPr lang="en-US" smtClean="0"/>
              <a:t>‹#›</a:t>
            </a:fld>
            <a:endParaRPr lang="en-US"/>
          </a:p>
        </p:txBody>
      </p:sp>
    </p:spTree>
    <p:extLst>
      <p:ext uri="{BB962C8B-B14F-4D97-AF65-F5344CB8AC3E}">
        <p14:creationId xmlns:p14="http://schemas.microsoft.com/office/powerpoint/2010/main" val="2057079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8F9DA7-5E32-4DF0-BB33-3194CD3C4FDF}"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987640-8116-477C-A479-1B016334E89B}" type="slidenum">
              <a:rPr lang="en-US" smtClean="0"/>
              <a:t>‹#›</a:t>
            </a:fld>
            <a:endParaRPr lang="en-US"/>
          </a:p>
        </p:txBody>
      </p:sp>
    </p:spTree>
    <p:extLst>
      <p:ext uri="{BB962C8B-B14F-4D97-AF65-F5344CB8AC3E}">
        <p14:creationId xmlns:p14="http://schemas.microsoft.com/office/powerpoint/2010/main" val="3300704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8F9DA7-5E32-4DF0-BB33-3194CD3C4FDF}"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987640-8116-477C-A479-1B016334E89B}" type="slidenum">
              <a:rPr lang="en-US" smtClean="0"/>
              <a:t>‹#›</a:t>
            </a:fld>
            <a:endParaRPr lang="en-US"/>
          </a:p>
        </p:txBody>
      </p:sp>
    </p:spTree>
    <p:extLst>
      <p:ext uri="{BB962C8B-B14F-4D97-AF65-F5344CB8AC3E}">
        <p14:creationId xmlns:p14="http://schemas.microsoft.com/office/powerpoint/2010/main" val="1289367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8F9DA7-5E32-4DF0-BB33-3194CD3C4FDF}"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987640-8116-477C-A479-1B016334E89B}" type="slidenum">
              <a:rPr lang="en-US" smtClean="0"/>
              <a:t>‹#›</a:t>
            </a:fld>
            <a:endParaRPr lang="en-US"/>
          </a:p>
        </p:txBody>
      </p:sp>
    </p:spTree>
    <p:extLst>
      <p:ext uri="{BB962C8B-B14F-4D97-AF65-F5344CB8AC3E}">
        <p14:creationId xmlns:p14="http://schemas.microsoft.com/office/powerpoint/2010/main" val="2848018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8F9DA7-5E32-4DF0-BB33-3194CD3C4FDF}"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987640-8116-477C-A479-1B016334E89B}" type="slidenum">
              <a:rPr lang="en-US" smtClean="0"/>
              <a:t>‹#›</a:t>
            </a:fld>
            <a:endParaRPr lang="en-US"/>
          </a:p>
        </p:txBody>
      </p:sp>
    </p:spTree>
    <p:extLst>
      <p:ext uri="{BB962C8B-B14F-4D97-AF65-F5344CB8AC3E}">
        <p14:creationId xmlns:p14="http://schemas.microsoft.com/office/powerpoint/2010/main" val="2850810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8F9DA7-5E32-4DF0-BB33-3194CD3C4FDF}"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987640-8116-477C-A479-1B016334E89B}" type="slidenum">
              <a:rPr lang="en-US" smtClean="0"/>
              <a:t>‹#›</a:t>
            </a:fld>
            <a:endParaRPr lang="en-US"/>
          </a:p>
        </p:txBody>
      </p:sp>
    </p:spTree>
    <p:extLst>
      <p:ext uri="{BB962C8B-B14F-4D97-AF65-F5344CB8AC3E}">
        <p14:creationId xmlns:p14="http://schemas.microsoft.com/office/powerpoint/2010/main" val="3656913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8F9DA7-5E32-4DF0-BB33-3194CD3C4FDF}"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987640-8116-477C-A479-1B016334E89B}" type="slidenum">
              <a:rPr lang="en-US" smtClean="0"/>
              <a:t>‹#›</a:t>
            </a:fld>
            <a:endParaRPr lang="en-US"/>
          </a:p>
        </p:txBody>
      </p:sp>
    </p:spTree>
    <p:extLst>
      <p:ext uri="{BB962C8B-B14F-4D97-AF65-F5344CB8AC3E}">
        <p14:creationId xmlns:p14="http://schemas.microsoft.com/office/powerpoint/2010/main" val="3075666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F9DA7-5E32-4DF0-BB33-3194CD3C4FDF}" type="datetimeFigureOut">
              <a:rPr lang="en-US" smtClean="0"/>
              <a:t>10/25/2016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987640-8116-477C-A479-1B016334E89B}" type="slidenum">
              <a:rPr lang="en-US" smtClean="0"/>
              <a:t>‹#›</a:t>
            </a:fld>
            <a:endParaRPr lang="en-US"/>
          </a:p>
        </p:txBody>
      </p:sp>
    </p:spTree>
    <p:extLst>
      <p:ext uri="{BB962C8B-B14F-4D97-AF65-F5344CB8AC3E}">
        <p14:creationId xmlns:p14="http://schemas.microsoft.com/office/powerpoint/2010/main" val="2915198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Rome: Republic to Empire</a:t>
            </a:r>
            <a:endParaRPr lang="en-US" dirty="0"/>
          </a:p>
        </p:txBody>
      </p:sp>
      <p:sp>
        <p:nvSpPr>
          <p:cNvPr id="3" name="Subtitle 2"/>
          <p:cNvSpPr>
            <a:spLocks noGrp="1"/>
          </p:cNvSpPr>
          <p:nvPr>
            <p:ph type="subTitle" idx="1"/>
          </p:nvPr>
        </p:nvSpPr>
        <p:spPr/>
        <p:txBody>
          <a:bodyPr/>
          <a:lstStyle/>
          <a:p>
            <a:r>
              <a:rPr lang="en-US" dirty="0" smtClean="0"/>
              <a:t>Never trust a pirate</a:t>
            </a:r>
            <a:endParaRPr lang="en-US" dirty="0"/>
          </a:p>
        </p:txBody>
      </p:sp>
    </p:spTree>
    <p:extLst>
      <p:ext uri="{BB962C8B-B14F-4D97-AF65-F5344CB8AC3E}">
        <p14:creationId xmlns:p14="http://schemas.microsoft.com/office/powerpoint/2010/main" val="1926106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Breakup and war</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Marc Antony divorced his wife Octavia (Octavian’s sister) and falls for Cleopatra</a:t>
            </a:r>
          </a:p>
          <a:p>
            <a:r>
              <a:rPr lang="en-US" dirty="0" smtClean="0"/>
              <a:t>2</a:t>
            </a:r>
            <a:r>
              <a:rPr lang="en-US" baseline="30000" dirty="0" smtClean="0"/>
              <a:t>nd</a:t>
            </a:r>
            <a:r>
              <a:rPr lang="en-US" dirty="0" smtClean="0"/>
              <a:t> Triumvirate over in 33 BC</a:t>
            </a:r>
          </a:p>
          <a:p>
            <a:r>
              <a:rPr lang="en-US" dirty="0" smtClean="0"/>
              <a:t>Octavian accuses Antony of allying with Egypt to overthrow Rome</a:t>
            </a:r>
          </a:p>
          <a:p>
            <a:r>
              <a:rPr lang="en-US" dirty="0" smtClean="0"/>
              <a:t>31 BC Battle of Actium – Agrippa led Octavian’s fleet, Antony defeated, he and Cleopatra commit suicide in Egypt, Agrippa given Octavian’s niece’s hand in marriage</a:t>
            </a:r>
          </a:p>
          <a:p>
            <a:endParaRPr lang="en-US" dirty="0"/>
          </a:p>
        </p:txBody>
      </p:sp>
      <p:sp>
        <p:nvSpPr>
          <p:cNvPr id="4" name="Content Placeholder 3"/>
          <p:cNvSpPr>
            <a:spLocks noGrp="1"/>
          </p:cNvSpPr>
          <p:nvPr>
            <p:ph sz="half" idx="2"/>
          </p:nvPr>
        </p:nvSpPr>
        <p:spPr/>
        <p:txBody>
          <a:bodyPr>
            <a:normAutofit fontScale="77500" lnSpcReduction="20000"/>
          </a:bodyPr>
          <a:lstStyle/>
          <a:p>
            <a:endParaRPr lang="en-US"/>
          </a:p>
        </p:txBody>
      </p:sp>
      <p:pic>
        <p:nvPicPr>
          <p:cNvPr id="3076" name="Picture 4" descr="http://upload.wikimedia.org/wikipedia/commons/thumb/0/0c/Battle_of_Actium-en.svg/2000px-Battle_of_Actium-en.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7511" y="3352800"/>
            <a:ext cx="4154264" cy="309284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en.centralemontemartini.org/var/museicivici/storage/images/musei/centrale_montemartini/percorsi/percorsi_per_sale/sala_macchine/copie_da_originali_greci/ritratto_di_cleopatra/39777-6-ita-IT/ritratto_di_cleopatr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6118" y="1385455"/>
            <a:ext cx="2057399" cy="2316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961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of Augustus Caesar</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27 BC – 14 AD – Octavian changes name to Augustus Caesar</a:t>
            </a:r>
          </a:p>
          <a:p>
            <a:r>
              <a:rPr lang="en-US" dirty="0"/>
              <a:t>“</a:t>
            </a:r>
            <a:r>
              <a:rPr lang="en-US" dirty="0" err="1"/>
              <a:t>Pax</a:t>
            </a:r>
            <a:r>
              <a:rPr lang="en-US" dirty="0"/>
              <a:t> </a:t>
            </a:r>
            <a:r>
              <a:rPr lang="en-US" dirty="0" err="1"/>
              <a:t>Romana</a:t>
            </a:r>
            <a:r>
              <a:rPr lang="en-US" dirty="0"/>
              <a:t>” – Roman peace, infrastructure</a:t>
            </a:r>
          </a:p>
          <a:p>
            <a:r>
              <a:rPr lang="en-US" dirty="0"/>
              <a:t>Fire-fighters in Rome</a:t>
            </a:r>
          </a:p>
          <a:p>
            <a:r>
              <a:rPr lang="en-US" dirty="0"/>
              <a:t>Peace with Parthians</a:t>
            </a:r>
          </a:p>
          <a:p>
            <a:r>
              <a:rPr lang="en-US" dirty="0"/>
              <a:t>Praetorian guard</a:t>
            </a:r>
          </a:p>
          <a:p>
            <a:r>
              <a:rPr lang="en-US" dirty="0"/>
              <a:t>Road system, courier </a:t>
            </a:r>
            <a:r>
              <a:rPr lang="en-US" dirty="0" smtClean="0"/>
              <a:t>system</a:t>
            </a:r>
          </a:p>
          <a:p>
            <a:r>
              <a:rPr lang="en-US" dirty="0" smtClean="0"/>
              <a:t>Jesus Christ in the New Testament refers to a “Caesar” (Augustus Caesar)</a:t>
            </a:r>
          </a:p>
          <a:p>
            <a:endParaRPr lang="en-US" dirty="0"/>
          </a:p>
        </p:txBody>
      </p:sp>
      <p:sp>
        <p:nvSpPr>
          <p:cNvPr id="4" name="Content Placeholder 3"/>
          <p:cNvSpPr>
            <a:spLocks noGrp="1"/>
          </p:cNvSpPr>
          <p:nvPr>
            <p:ph sz="half" idx="2"/>
          </p:nvPr>
        </p:nvSpPr>
        <p:spPr/>
        <p:txBody>
          <a:bodyPr>
            <a:normAutofit fontScale="85000" lnSpcReduction="10000"/>
          </a:bodyPr>
          <a:lstStyle/>
          <a:p>
            <a:endParaRPr lang="en-US"/>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723880"/>
            <a:ext cx="2794000" cy="4191000"/>
          </a:xfrm>
          <a:prstGeom prst="rect">
            <a:avLst/>
          </a:prstGeom>
        </p:spPr>
      </p:pic>
    </p:spTree>
    <p:extLst>
      <p:ext uri="{BB962C8B-B14F-4D97-AF65-F5344CB8AC3E}">
        <p14:creationId xmlns:p14="http://schemas.microsoft.com/office/powerpoint/2010/main" val="3766068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dpopculture.com/blog/wp-content/uploads/2013/09/cfh_incitatu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9893" y="1567655"/>
            <a:ext cx="2131048" cy="229552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virtualreligion.net/iho/images/claudi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7890" y="2895599"/>
            <a:ext cx="1932710" cy="22989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Julian-</a:t>
            </a:r>
            <a:r>
              <a:rPr lang="en-US" dirty="0" err="1" smtClean="0"/>
              <a:t>Claudian</a:t>
            </a:r>
            <a:r>
              <a:rPr lang="en-US" dirty="0" smtClean="0"/>
              <a:t> Dynasty</a:t>
            </a:r>
            <a:endParaRPr lang="en-US" dirty="0"/>
          </a:p>
        </p:txBody>
      </p:sp>
      <p:sp>
        <p:nvSpPr>
          <p:cNvPr id="3" name="Content Placeholder 2"/>
          <p:cNvSpPr>
            <a:spLocks noGrp="1"/>
          </p:cNvSpPr>
          <p:nvPr>
            <p:ph sz="half" idx="1"/>
          </p:nvPr>
        </p:nvSpPr>
        <p:spPr>
          <a:xfrm>
            <a:off x="457200" y="1600200"/>
            <a:ext cx="4572000" cy="4525963"/>
          </a:xfrm>
        </p:spPr>
        <p:txBody>
          <a:bodyPr>
            <a:normAutofit fontScale="62500" lnSpcReduction="20000"/>
          </a:bodyPr>
          <a:lstStyle/>
          <a:p>
            <a:r>
              <a:rPr lang="en-US" dirty="0" smtClean="0"/>
              <a:t>The first five emperors</a:t>
            </a:r>
          </a:p>
          <a:p>
            <a:r>
              <a:rPr lang="en-US" dirty="0" smtClean="0"/>
              <a:t>Tiberius 14-37 AD – historian Pliny the Elder called him “gloomy”, exiled to Capri for last 10 years of life</a:t>
            </a:r>
          </a:p>
          <a:p>
            <a:r>
              <a:rPr lang="en-US" dirty="0" smtClean="0"/>
              <a:t>Caligula 37-41 AD – claimed divinity, </a:t>
            </a:r>
            <a:r>
              <a:rPr lang="en-US" dirty="0" err="1" smtClean="0"/>
              <a:t>Incitatus</a:t>
            </a:r>
            <a:r>
              <a:rPr lang="en-US" dirty="0" smtClean="0"/>
              <a:t> the horse made senator, assassinated by senators and Praetorian guard, incest with sister Agrippina the Younger, name meant “little boots”, assassinated by stabbing</a:t>
            </a:r>
          </a:p>
          <a:p>
            <a:r>
              <a:rPr lang="en-US" dirty="0" smtClean="0"/>
              <a:t>Claudius 41 – 54 AD – Caligula’s uncle, cozy with Senate, stuttered, invaded Britannia, may have eaten poisoned mushroom</a:t>
            </a:r>
          </a:p>
          <a:p>
            <a:r>
              <a:rPr lang="en-US" dirty="0" smtClean="0"/>
              <a:t>Nero 54-68 AD – Great Fire in 64, played music, blamed Christians, avoided assassination, </a:t>
            </a:r>
            <a:r>
              <a:rPr lang="en-US" dirty="0" err="1" smtClean="0"/>
              <a:t>Pisonian</a:t>
            </a:r>
            <a:r>
              <a:rPr lang="en-US" dirty="0" smtClean="0"/>
              <a:t> Plot – Seneca the Younger executed, advised by mother Agrippina, committed suicide after </a:t>
            </a:r>
            <a:r>
              <a:rPr lang="en-US" dirty="0" err="1" smtClean="0"/>
              <a:t>Vindex’s</a:t>
            </a:r>
            <a:r>
              <a:rPr lang="en-US" dirty="0" smtClean="0"/>
              <a:t> Rebellion</a:t>
            </a:r>
            <a:endParaRPr lang="en-US" dirty="0"/>
          </a:p>
        </p:txBody>
      </p:sp>
      <p:sp>
        <p:nvSpPr>
          <p:cNvPr id="4" name="Content Placeholder 3"/>
          <p:cNvSpPr>
            <a:spLocks noGrp="1"/>
          </p:cNvSpPr>
          <p:nvPr>
            <p:ph sz="half" idx="2"/>
          </p:nvPr>
        </p:nvSpPr>
        <p:spPr>
          <a:xfrm>
            <a:off x="8610600" y="6019800"/>
            <a:ext cx="4038600" cy="1219200"/>
          </a:xfrm>
        </p:spPr>
        <p:txBody>
          <a:bodyPr>
            <a:normAutofit fontScale="62500" lnSpcReduction="20000"/>
          </a:bodyPr>
          <a:lstStyle/>
          <a:p>
            <a:pPr marL="0" indent="0">
              <a:buNone/>
            </a:pPr>
            <a:endParaRPr lang="en-US" dirty="0"/>
          </a:p>
        </p:txBody>
      </p:sp>
      <p:sp>
        <p:nvSpPr>
          <p:cNvPr id="5" name="AutoShape 4" descr="data:image/jpeg;base64,/9j/4AAQSkZJRgABAQAAAQABAAD/2wBDAAkGBwgHBgkIBwgKCgkLDRYPDQwMDRsUFRAWIB0iIiAdHx8kKDQsJCYxJx8fLT0tMTU3Ojo6Iys/RD84QzQ5Ojf/2wBDAQoKCg0MDRoPDxo3JR8lNzc3Nzc3Nzc3Nzc3Nzc3Nzc3Nzc3Nzc3Nzc3Nzc3Nzc3Nzc3Nzc3Nzc3Nzc3Nzc3Nzf/wAARCADsAMYDASIAAhEBAxEB/8QAHAAAAAcBAQAAAAAAAAAAAAAAAAIDBAUGBwEI/8QANRAAAgEDAwMDAgUDBAIDAAAAAQIDAAQRBRIhBjFBEyJRMmEHFCNCcVKBoXKRscEVQxYzYv/EABkBAAMBAQEAAAAAAAAAAAAAAAABAgMEBf/EAB8RAQEBAQADAQEBAQEAAAAAAAABEQISITFBA1FhIv/aAAwDAQACEQMRAD8AybFcxzXQa7WLrcwAaViORhqSJpa2KAkP2NB47GzR4Ze1OIZh6iuVBIPakJAAgK5xmiA8ZpGfXKbmJbGD5pjKmCQv+aeRkSxbR4pGYDOKDIxrjv3ow84NdH2rsaszlVGf7Uy/4Y3YxIKRIqUfS7y5lHpwtgjgnilk6Z1JwMxBcnHLVWxz9S6hKFWaPo+5IHqSopPYc0vF0XJKcJdoSPqwO1PYXjVSroGas150o1oyh7oNn+lantE0DTrdQbqBpGx3JzS0eNZ6sbsQFRj/AAKcppl7Js220mHOFJGATWlafp4dXdokEm/CIo7LUo2kCVYw+IlQ5BJo0ZGUzdP6nACZLVtvyKaXVjdWmPzELx55BI4ra20+Papz6ijsfmm8trBd2zRT24dc7TuWmMjFMVwith/+NafPB+VuLVQo5DrwRWe9UdOz6JcEgM9q7YjkI/waIVmK/wBqFdNcNMgoUKFAPBwaNQIrueKzdUEOc10EgigRzXVAJGfFAOoXDxMpHIpHkA8d6XjVIwxHJakm4PFJReFCFx2JoghkZioUlgaVtUMpUDIH7qnVt4rSAXBBMjcIg8D5NIaaafooZs3ByQCSgqw6dplrHbmTYF7jJ8H4oljMoR2C7nC5GfNLPdRw27O/JzhV+580tTbaXt0dZkLoNiglmxxiiPqMUXqlCxkD4jBHio+TUpZ5khgUgE4/1VJWunwZJuHJfwg7mqiL6Bbae/h9WVyo+rtijF8obayGyMfW/k05numaYWRKoSM+mO4FODZtDpkhswr3ONy7qpGkLOxidPTckkdiaXitIo2Vn5JP00ppSzqkZuYx6rYJA8Gpe+08F1kjIBHOKX5p77M5bS4is2ubODcdw4HfHzTmB4p7RfzHtk+l1IpzPqsen2Uf5lwok4Ge9Mrq7SG3e5hjMjAE7FGSaaS9vYN6OyJWEY4GaU9AhB6hGQc4HamEOrTTRqJNyFh7UNEur+5kmgEBR0R8y+PbTnwv1I+grR7x888U21jS7TVNLktJQCrgnPlT80VdTgjPqs4CljuXPalnfjjseVOe9VMkK+2G6/pM2i6lJZzkNjlGHZl8VGGtE/EzTi8UOpFsFMQlfnJ4rPDQTlChQoB95oGu4oEVnrrxzHzQXvXSKA70gcxrlQc/2o0UQefA8c0iGIXA8nvTm0yGZh8cVNov1JafHtZwyjeQAPtnzUzbKsQEbgOUOWY/FNHmgjhj9oMrqcsO/wBqcPEE09Ssga6bAIPYD5qZRfQ9rBdXMc0lrH+09x357Ck7SCRwpuBhicHPirN0XERDJIzgoq4z96Q1aGIXglI4/p8GrzEW+8MHgjgiFwB6aLwZWFPdLUGFLlCWDtjcfinE9vFeWJsrpMxNjkftNPbWGG0skjiQiMLjntTnv4zt/wBEmsIJtSju3jKylNu7PBFKxtFAW9IkuM+3xUZ1Hf3VjZma3UykAABfvSXT13PeWyl7SUTsex7fzVWJ03uNV1VNXkjNo4gUjD445qaS7kuraX9RllVcqo/dTyS1W5uIrS9uQjFN3pp3FSsXTtukOYZioC4LN5o0fqowmW9g2ahbbsEGMsexFSMQNuuPVRCB85xUonT9r6retOz47c/8U+Gm6db9oPUOOC3PNKU8qBtzETJIz72HbC/8U1aNkZzHZzFm/wAirkGht4wY7dFweQFpOSX1sc4wM4Heq8oXjVGudLnbT5XMTROTnaee1IWWvvGqWt4jbhwHAyTV5D99ykr5BHamtxYW43SLbx+oAWVttVzdpWYp/WrxS9NyCZfbjcPkN4rJD/mrr1hqD/kjBKSJZZMbT4UVSiadmJ3RaFChSNIHHcVwUYrxxRe1YuwOxpRFDAfekz24pSIE4AFBFrVPVuNjcCn9tZlydrFUGWz4AptDBIHwBhyMGpBma1CBztVhwD5qPtHwnZxSzK8+G2J2z8VZ+m7BdXhuIopNsnpkKT800gtI77RZEjk9KV+zeKkOj9OuNM3tHJuctgH7VUZ9XUp0ZpVzpdtLa37tuZ88/NPtUtCUkaEbjEOwGc1Z7OSObZBdbPVADD5pRtAMDSmOQ+/Jwa18dZXrGf2Vw107Rke9vGOaT1nRdRD200OoekuMNF8mpq56TmivxcJO6B+QFp9Fbx2kuyRHlYjdvk8Gp3xPL0jrO0uHQlyPaAuMd6mbCz/Ln9V1RMcGgJCbhlYBUYBlYUndwsYpGtwXPJKk1F6qvCfpdrWza9FwkStPs2K58inyzmRTGV5B7eBUfpP6qxNj2/I+al5LB2u1f9hX3Af4pzaLkIFES6j4BSUfTjzS0ymPYjLkZzn/AKpcQo91GWcAr2WiSyYlkhk5J5GBVSJtNZymVO7a2OQfIorRIJo5I+5HHxSzaVNc24lYbZADwaYMl1BarHLGdwBC45zTwacABkkBHc5rhjAQq2cgYH8VH298+JhKCrA4A/tTiGYyQAnByMjnsKrn2msQ6/ikh6ouo5D7eCn+kiq1V0/FKMDqJW4yYF3f5qmGqv1MFoV2hSNIE4oEA0MZo2O1Yu3CQBJwKvvSPTkczIZwGYpuzn6fiqMGCcj5rS+ixPcWwmiJYBQGC/FK+2duIrV9Naxv3XAIaTIx4pHqDp+a5jtpIplGxPeD81KzxXLajMk/6kbHKse4+1Mlu830tpMCqFuGJ7U8xNsprpyiJ0s/VPK7mq4RX1rBHGkQzt4BqkSaddxdQeu0ga3P0OvxU+YzdSenAmAtVJEXrU5Dewy6xHd7HMiphiG4q7Qawt1OnpglNoDfaqDFF+XgeTaGdACVHYCrXo9zbS24e2wEI3O2ac7/ACF4/wCrDJPCxUHGFH+1RGpql0pEIwc5U/NNp5lvI2jtnKg/S3nP3pro9+1zLLBLhZIGKt/NK3TkxxJW9aOKeErIhxjPBFSrW6M/6RAOOQKNfQxzGJc/qL7t1HuJ40tzGi4bIBceKnD0z0qP0bOUOhH6rbR/en4klVHYt7TgDntSRVhEEA+rIJzRLbfOphkVkYDk44/miC1yH1GZuNzMMqx8GpS0h3PunIMmO9KR+lDEBt54rrhfRJPB+RT0sOSV29+Bx/NM5ZBG20Hdk+aTG9sbT7cYpwIVKglefk1c9lfSLks7aaRnkjAY+RTabS1ji32rk45x4xUxNbqR7SKaySmKMRhTknH2xV8o6ysA/EaaSTqm5WVdrRqqAfbGc/5qqmrz+LVoIepBcIxIniB7diODVFNF+ifHKFChUhIrluMV0HLYB7UkTtHH8UWF19UZrN03vPQ9wACMHg96s/Smsz6UEW1kPvxkZ4xUdPaQz28bwsN3ZxTWFEhulSViFBz7fijm6jqY2C6bT7y1S8QelKDhiD5NUnWdLRtTj2XfpGX9zHjNKXMt7b2KqpH5WRA3q/x2qBjuptUkkExykKHZ9jWlmRnLtTun2rw3ktvdTBwB7HRsg1OBoUujbQgqUTJYd2qh6VfG1uYrh2LIG2NnxVxhs57+6eawkT8wjEiMn6lIrLrbWkkiZ025V7maOZVFowAzUfrMUunehPpdw6QPIVMeeAfBqFub+70ucpe28kUZ4ZSMj/ejSakjaWW9T1FW4G37Cn44Xlq+aS0pslu5k9NiDuPg480lZRm01e4Z3Gbva654yRTK316G+jhijOLePG4fNSd3cWd1CzSnaqDKEdwaWFqVaX1NTWE8KE3EfNOjamS3uIkHJ96c96rMyXNvJDfRSNNsXDoe+35qwW95HewKYGAc+AeaPQvoSyv1ug0BXbIPP9LCnp3Qr6Ybcx7n4FB7dbfMrIqyuPdjzTRpWWRBIp3Hmp66/Fc8/qRRWMiFj45pWQkqOCRnnFMvXbbtIw+O/ilrWR5G94O3HPPFEp2HK4IA4UeOaVKswAcnj4pJWj8Ln70ZW9RXAzgfFaRFJuTHliG2jtk0jK4lkCjhQMmiTxqZtwkYADGPFFfaiMArH/8AWavmpsZZ+M8KOljdBcOrNGceR3rKzW4/idpyX3Tc0zAiS2/VU/4NYc1OpFoUDQpAvIxDYbseaKxHAH+9GnG7+RSPNTIvv7TuC6ZFKA8Ub19wX24df3/IpoMfNGZzgc8mqnpG2pE6jPIi27TO0K/t8U7025fTZ/UKb4JAQw74qFAK4Ip9Fd+mig84PKn4pdXVc5HLxljdxGcxynco+KtvSGi3AC6lc3MkMUfKkHmqvokK6jrUETcRlxwPArabG3g2/kXQNGByoHf+am/4e+hF13prVIm0/Up0LFe71mvVGizaBMyQyepZzNuikXsftVt6z6MW5tzc2sYjlXttHcVFWks2odAXltdJuktjiNj3yDTlnyF7ntUrbV5rUoik4JyR96t2n6is1ifzW8RM2wkftz5qizyK8Uf6ZWZOGGO/3qx6JrU0OmC1W3WcE5dcckVUkpe2iaZey6fBH+aXMOMi4HKkferJp0ML3KXUAXDDso7nwazvpa4uXlNoYml02dSpjkHMR+K0Dptbaztkt43LCIcEnvWPVkXJp7dM0soWTgA8kHtTVySze3J7Ak8AV3UImnhk/L7i5PioKe4mtois+8NjkGs5NrT5Elc3gVxGx5+1ds9RwWiAwWP7jxVZfWsI5itXlkzwSMACiWbmeYPf3giU/wDrQ81tOc9sr1b6Wv8A8p72SWdEUDsp7moHV5bowvNp99KpH1BW4NT2lnSYVJgtZJn/AKtmc/70jepBqcyPaRmJSxikXGORWsZ1Qx1Rq+nuC0hmTyHq9aDrkevWJeEFXUe9fg1A6302TIFRcjBziudEWU2m38kPIil5bI+KVuX2qe4metGt4ul9Q/NyBEMTJz5Pj/NeeG5rS/xg1ZnuIdLVjtBMzj/A/wC6zQ96ZC0KFCkC9yCrAg4pHJ70/kQMuD5piylGIap5rX+vNl1zNAHnmuUKpkWRiP4oSsWAyMUkCaMGOMeKWHqY6SIXVoifBzWrdEX6XVzcPI4OWPc/FZF09dJaarC7kbGbaxPgGrd07LLY601pnaDIWXj6lPxSs9nvponWHUUOk6eQVZnk9oI7CqX0VqEOpNNYxISiZdgf3k1c9b0iPUdKkUYZmiO1m+aybQ7iXpjXY5Z12qW2PU9ZmQ+d+1eNS6fhiczSW6+o3IAFN7GxiRI5IolQrkHjGTVm1a9S609ZbVkYsAytnvVdj3vN9QOSPaeMVg2ntYLBgbfPphXH1MPNSFkESNigZVJ7k+ar8F16c+x2KDsBjzUnDKdozJuUMDxRh6smnyqHXJ9ue3yalnt4LjAmhjdfllzVcsbtGcLgcDvVhtblCq5BzVcxFR2qaFaPHuEIwMZwOKgbjQLBrnfAqQSnk55VqvpzIB2GaY3mlQ3IKr+mx545FaSI1A6baXEMgVnjC5HKmpWx0pYJ7lnI2ySiRR98YNOtO0iO1bcz78eaduQHOavcTmmVzbwcrt71A3FoIrpHQAc9gan5TlyQeagNUlZJB854Iqeul8xmH4xadsubTUEXG8emx+/cVmZra/xGxfdHSuUy0Eivnz3x/wB1ipq58R1PYuaFDFCmlKDDDBFIzQiTzg+DS7kKB965jIrGXHoWTqZUdJG0ZwRRKlWQPHhgCKjZk9OQqfFac9a5P6fz8BKMBRaMBxzVMg5HINXbpLWrO5CWuqMI7lD+hcfH2NUzZlTn+1J/4pfT+PQ1hqsIUWtxzhQQ4PBprqXS+kaxJ+uff9R2ntWfdAa5EZfyOoPz/wCp2Pj4rUYYAjiSJyFPf+Kz6XzVc1qwjsLZI7NGCLgYB8VXhdOt6ozt2ngnwKtHVV5A8v5WOUKdoyM1WzbbFO5QWJ4bwwrKz225vpLRTxz3qtcNhRk78cGnjXo3j0jhc7e1Vp3kiABYnPj4FPoXdgpUEoQeB4oC56acpnIyeM1Z7OLEWc8kd6oGk3bh02kMpPYmrjFqPqIiR4XjkVpxJ+surU5bSkRnnkHzTpZUYEnioi2LSYI4z9+9PFVyMEZHwK0QfxurJkGml4SAD4zSkLLGpzx9qa6hdRRxlpXCqPmj8H6YSSFWPPHioXVpyZl28jzUkWW4HqRsCv8ANV3VDcG5aKAZx3OfFZ338a8/9N+qLdJ+lr9F7mE8D5rBiK9AeoJ7OSyflnBUj+1YRqlq1lf3Fq/DRSFf81rPjPr6a0K5QppSDnK4FKQrkqpoirj+KWgwCSfArF3/APR+DJtAAHammpQFY1kIPJxmnkETTOAg5+a7qB9NWRzkKMUS5UXny5uoIUdc4z8UoqoQV8+KTwUbB8HkVrrjzDiIgDPcUlMoD5AOD9qXgVfVGNuG/q7U+uIF/Lsj7SRyhU5zU7i/HUKrFSGXII5yKmYOptZSIQJqE3pnjBNJx6Z6sR2A78ZFNYbcpLtcHd2p+UpeFif0u4kmkaaVmdiACSeauKFDawjYWBGRVEsZDFMFJxjg/ervpl+kkKoFCkD2k1j1PbaCvbl4mLE8c5/6pOAy+pszgHgZ4FSf5eVgmxOD575o72RmIjyMKM5/6qTNog0JT0mOc4xVi02UntyeAc+Kivyjg7tpBQcjFSNjuZ0VE9zHHJqpUWLnpkgdVXIqSLFAcHt3qGsz6AUMPd5FOLiZnKog5PatZ8Z08IMxCplmJ5x4qk/ildXOnWluEzsOcn5rQNNg9GAbvrPc0jrmnWWqWht9QhWWM+D4p+Owp1lZPpnXdlY2Sfmn5UeB3NIP+IOntP6sJ3ZHuRhjNT/UvQmmmwZraIKIwdqgc1huqWsljeyW8ilWTwafhIPO2tu0fqfS71wyxbXPwRWR9czw3PVF/LbY9MuBx84qHiup4R+lKy/waRYkkkkknvmnv4X6LQoHihQEq8OzkE4rik44pz6qFMBfNJnZgsO9YO+YPaSGCVX780rqKiRnYYKv9qbAH6iaMXJXbnApZ71X5iKZDHIVpX0xJtyfq4/vSt2h2hh3B5NNkJIxmtd2OPrnx6w4FndWzBzESo57ZGKVSX1rnKqFH9I7VaOjlk1m5bTp3jDNEdny2KhJ7B9N1SWCVSDG+2o8vuqnGfEpo6+tKqoPd9vimvUVi9vP6pUqSfipfRrX9VHTA3ZGB/zU9rGmC70/BBMm3saznWVdn4zgAvtdTU/pk5jgTI9w7jNQTRyW1y0bjBBxTq3dhLuGSF4PNaWIjQtLu5fQOU3Lj/YVJ2lqsmx0YYNVXTLx1gBkP6cg7A9qs1jInoLNHLyeMN2NRh6eMksPqGT3q+Mt9qNbphhKmRz3+KVtdkkT72JGDgeM0nZTLlwQdoPAzTxKXtpGZ1JyTUkCY2L92zTC02yPuxtCjgUpJMXYLEMt2FaRF/07vOo4LILHIxMjdlA5pE63LcAFLWYj/QcVy/04RyW7lVMpQg8eajru8u7AGWOfbjw3IrT4hzVepIIcR3AKDPIdSKw7rzULXU+o7i5sf/pwFB+SPNaT1P1fKmnyy3kEBGCi8ZLEjFYsxySadEFNc710VykAoUKFAT5wgYMoyabAcc0eWQmRuaSPesI9Ecfau4ri/wA0cc0GIVByvgio0Jh2XPIqVC96Z3UeCJV7+armsf687NOdD1CXTNWt7uOUxsjZ3fatJ6v06K/totVtgrLcINzLz7qyUsQfcKu34eatIXl0a6Je2uVJTJ5Vh8UdT9Ycde8PNH9WNdrfUvA4q8afGlzCqPzuHJP/ABVba1WC9Hp5Kt9We6mrHp25ZB6Z4XnNY2NlX666eKOL2CIJ4IFUtmeEjjIPGfvW8z2sd9bNHMN+R55xWVdSaBJZX7wpko/KluMVfN/EVGWFwc7WOFA7VZdG1BVVFfnacFT/AM1SZlls2Ifnd8U9tL6LcHJZRjBGarEtOjkWPLsdqsR6eDgY+aetAsU5dB7XAOR2qj2OqhohmcnaMYParFpmsevbPFcftHsA70SRN1Y0lCoTnxzUjprRpJvZQW75qqWd8HThtxB5wKmdOv49rEkbx3FVCWaZ1l25XJ8Co7VtOjkX1pxwBwoov/kRGYXJOc8/ahc6pEyMZW2g96uVOMW/Fq5jTVLfT7cgRxp6jAH9x7f4qgGrp+KckEvUEc0Awzwjf/btVLNOlgtcrtcoAUKFCgkqT5rgJNFJxxRh4HisXo7oK3uxil1H3pBB7hS6jnNKq5GOFQk0iGEgKN2NHddwx96R+iQ/FELr7/wzcem5VucU60y8exuUuIiN0TBhn5rt3AJELr9a80xQkYJrSe45O5eOmx2MqarYx30Y+oA8fPmpbSH3IFIXd8VQPw91pEL6bM2NxzHk9vkVerJJUlARAACMN81jZlxUurfaMu1UK4BHceKYdSaNFrFqYj7Jk5R6e2UYwCO5IwMeadvbyboxCMnJLkmnIWsE1/SrnT7hlnjPA4JHBqv7iGOe3xXoXVdGtNUga3u03E52t5FZF1X0hcaRcO0QLw54IrTn2i1AW96UXbk4znIqTttXOwBchh5zVf8ATIJHI+1cVmjbg4qsLV2i15ooR6bAMe/GKVh6nZCckL/Bqnteq/GAPg0hLNGqklhmnidaI3WKPEI2Ykrgik5uow6ercSbIl8Z71mguWDZQ4+9ElmklOZHLfzTnojvW9RbU9RluWGAeFHwBUeTQzQzQHK5QoUAKFChQSRPel9vtDDufFN/NOEyAM81jXoRxRg0p4pMnnnijqfmkuV3Pak3Ql84o3JY4oHOBmgffo6YUe9cjyKjbyMJKxj4QnIHxT/vSc0PqRkA89xRLlR/Xjy59E9EnFtq1rKTgCQZP2zW9QmOa3RQ4UHkACvO/KkeCK2vpPVY7zSLcmRC6qu75XxT/pPeuTi+sXOwc7hjOztyexqdhf0SMIzsRjioTTZQ7iM4B7k1LLcxxcDcx8c1XHKe+hb+Ge4w0SIm0/S3em9xpjXULJdxqEI5JGTSMmtenrENjKnp+upKO3yPFP5d6tuE3qKfqAq7IiW4oOu9AWEhZoh9xtqnXvRCwAsJWOO4+1bXLaSSRl7barEdm5zVW123e3SRJACSM7sYzTGsY6tsItOurSKFQu63DNjycmq8e5q3/iWAus26LxttlyPjvVQNB/jlCuUKAFChQoDhoV2hQHKFChQSRVTn7UqvAIoo7A135rF3x0sM4Pajq2QRikD3FKp5oquaUU4yaSZhn70Yk7Sab5O/vQd6wqX92BSqfNJEDg45pQcLxSo5+md5DtYOvmnmjXN3p8vr2UpA43IOcikpgGQ5FSHSWBfXO5Ffbbsw3DsaqX/y5f6cydtq6Sv4b60SaLcN6gHd3z5qeWQwuyBlGftyKq3TX6GmwmH2jGQB2qXt3LbS3JbufNa8T05u/pDqe2kneylhmVJIpwyE+fBH+1TenksojaTcQTlftUR1SirBaMFGRKCKl09q27L7S3fHnii/T/DmGKVDn1SAGP3NV3q+VhNbK37mC8DxVm4Vm2qBnvVL6mYy6tCrYATtimGS/iNKJOonUHOyNRVVNS/VsrSdQ3xc5IkwP4qHNI58coV2uGgOV00KBoDlChQFBBQoUK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BDAAkGBwgHBgkIBwgKCgkLDRYPDQwMDRsUFRAWIB0iIiAdHx8kKDQsJCYxJx8fLT0tMTU3Ojo6Iys/RD84QzQ5Ojf/2wBDAQoKCg0MDRoPDxo3JR8lNzc3Nzc3Nzc3Nzc3Nzc3Nzc3Nzc3Nzc3Nzc3Nzc3Nzc3Nzc3Nzc3Nzc3Nzc3Nzc3Nzf/wAARCADsAMYDASIAAhEBAxEB/8QAHAAAAAcBAQAAAAAAAAAAAAAAAAIDBAUGBwEI/8QANRAAAgEDAwMDAgUDBAIDAAAAAQIDAAQRBRIhBjFBEyJRMmEHFCNCcVKBoXKRscEVQxYzYv/EABkBAAMBAQEAAAAAAAAAAAAAAAABAgMEBf/EAB8RAQEBAQADAQEBAQEAAAAAAAABEQISITFBA1FhIv/aAAwDAQACEQMRAD8AybFcxzXQa7WLrcwAaViORhqSJpa2KAkP2NB47GzR4Ze1OIZh6iuVBIPakJAAgK5xmiA8ZpGfXKbmJbGD5pjKmCQv+aeRkSxbR4pGYDOKDIxrjv3ow84NdH2rsaszlVGf7Uy/4Y3YxIKRIqUfS7y5lHpwtgjgnilk6Z1JwMxBcnHLVWxz9S6hKFWaPo+5IHqSopPYc0vF0XJKcJdoSPqwO1PYXjVSroGas150o1oyh7oNn+lantE0DTrdQbqBpGx3JzS0eNZ6sbsQFRj/AAKcppl7Js220mHOFJGATWlafp4dXdokEm/CIo7LUo2kCVYw+IlQ5BJo0ZGUzdP6nACZLVtvyKaXVjdWmPzELx55BI4ra20+Papz6ijsfmm8trBd2zRT24dc7TuWmMjFMVwith/+NafPB+VuLVQo5DrwRWe9UdOz6JcEgM9q7YjkI/waIVmK/wBqFdNcNMgoUKFAPBwaNQIrueKzdUEOc10EgigRzXVAJGfFAOoXDxMpHIpHkA8d6XjVIwxHJakm4PFJReFCFx2JoghkZioUlgaVtUMpUDIH7qnVt4rSAXBBMjcIg8D5NIaaafooZs3ByQCSgqw6dplrHbmTYF7jJ8H4oljMoR2C7nC5GfNLPdRw27O/JzhV+580tTbaXt0dZkLoNiglmxxiiPqMUXqlCxkD4jBHio+TUpZ5khgUgE4/1VJWunwZJuHJfwg7mqiL6Bbae/h9WVyo+rtijF8obayGyMfW/k05numaYWRKoSM+mO4FODZtDpkhswr3ONy7qpGkLOxidPTckkdiaXitIo2Vn5JP00ppSzqkZuYx6rYJA8Gpe+08F1kjIBHOKX5p77M5bS4is2ubODcdw4HfHzTmB4p7RfzHtk+l1IpzPqsen2Uf5lwok4Ge9Mrq7SG3e5hjMjAE7FGSaaS9vYN6OyJWEY4GaU9AhB6hGQc4HamEOrTTRqJNyFh7UNEur+5kmgEBR0R8y+PbTnwv1I+grR7x888U21jS7TVNLktJQCrgnPlT80VdTgjPqs4CljuXPalnfjjseVOe9VMkK+2G6/pM2i6lJZzkNjlGHZl8VGGtE/EzTi8UOpFsFMQlfnJ4rPDQTlChQoB95oGu4oEVnrrxzHzQXvXSKA70gcxrlQc/2o0UQefA8c0iGIXA8nvTm0yGZh8cVNov1JafHtZwyjeQAPtnzUzbKsQEbgOUOWY/FNHmgjhj9oMrqcsO/wBqcPEE09Ssga6bAIPYD5qZRfQ9rBdXMc0lrH+09x357Ck7SCRwpuBhicHPirN0XERDJIzgoq4z96Q1aGIXglI4/p8GrzEW+8MHgjgiFwB6aLwZWFPdLUGFLlCWDtjcfinE9vFeWJsrpMxNjkftNPbWGG0skjiQiMLjntTnv4zt/wBEmsIJtSju3jKylNu7PBFKxtFAW9IkuM+3xUZ1Hf3VjZma3UykAABfvSXT13PeWyl7SUTsex7fzVWJ03uNV1VNXkjNo4gUjD445qaS7kuraX9RllVcqo/dTyS1W5uIrS9uQjFN3pp3FSsXTtukOYZioC4LN5o0fqowmW9g2ahbbsEGMsexFSMQNuuPVRCB85xUonT9r6retOz47c/8U+Gm6db9oPUOOC3PNKU8qBtzETJIz72HbC/8U1aNkZzHZzFm/wAirkGht4wY7dFweQFpOSX1sc4wM4Heq8oXjVGudLnbT5XMTROTnaee1IWWvvGqWt4jbhwHAyTV5D99ykr5BHamtxYW43SLbx+oAWVttVzdpWYp/WrxS9NyCZfbjcPkN4rJD/mrr1hqD/kjBKSJZZMbT4UVSiadmJ3RaFChSNIHHcVwUYrxxRe1YuwOxpRFDAfekz24pSIE4AFBFrVPVuNjcCn9tZlydrFUGWz4AptDBIHwBhyMGpBma1CBztVhwD5qPtHwnZxSzK8+G2J2z8VZ+m7BdXhuIopNsnpkKT800gtI77RZEjk9KV+zeKkOj9OuNM3tHJuctgH7VUZ9XUp0ZpVzpdtLa37tuZ88/NPtUtCUkaEbjEOwGc1Z7OSObZBdbPVADD5pRtAMDSmOQ+/Jwa18dZXrGf2Vw107Rke9vGOaT1nRdRD200OoekuMNF8mpq56TmivxcJO6B+QFp9Fbx2kuyRHlYjdvk8Gp3xPL0jrO0uHQlyPaAuMd6mbCz/Ln9V1RMcGgJCbhlYBUYBlYUndwsYpGtwXPJKk1F6qvCfpdrWza9FwkStPs2K58inyzmRTGV5B7eBUfpP6qxNj2/I+al5LB2u1f9hX3Af4pzaLkIFES6j4BSUfTjzS0ymPYjLkZzn/AKpcQo91GWcAr2WiSyYlkhk5J5GBVSJtNZymVO7a2OQfIorRIJo5I+5HHxSzaVNc24lYbZADwaYMl1BarHLGdwBC45zTwacABkkBHc5rhjAQq2cgYH8VH298+JhKCrA4A/tTiGYyQAnByMjnsKrn2msQ6/ikh6ouo5D7eCn+kiq1V0/FKMDqJW4yYF3f5qmGqv1MFoV2hSNIE4oEA0MZo2O1Yu3CQBJwKvvSPTkczIZwGYpuzn6fiqMGCcj5rS+ixPcWwmiJYBQGC/FK+2duIrV9Naxv3XAIaTIx4pHqDp+a5jtpIplGxPeD81KzxXLajMk/6kbHKse4+1Mlu830tpMCqFuGJ7U8xNsprpyiJ0s/VPK7mq4RX1rBHGkQzt4BqkSaddxdQeu0ga3P0OvxU+YzdSenAmAtVJEXrU5Dewy6xHd7HMiphiG4q7Qawt1OnpglNoDfaqDFF+XgeTaGdACVHYCrXo9zbS24e2wEI3O2ac7/ACF4/wCrDJPCxUHGFH+1RGpql0pEIwc5U/NNp5lvI2jtnKg/S3nP3pro9+1zLLBLhZIGKt/NK3TkxxJW9aOKeErIhxjPBFSrW6M/6RAOOQKNfQxzGJc/qL7t1HuJ40tzGi4bIBceKnD0z0qP0bOUOhH6rbR/en4klVHYt7TgDntSRVhEEA+rIJzRLbfOphkVkYDk44/miC1yH1GZuNzMMqx8GpS0h3PunIMmO9KR+lDEBt54rrhfRJPB+RT0sOSV29+Bx/NM5ZBG20Hdk+aTG9sbT7cYpwIVKglefk1c9lfSLks7aaRnkjAY+RTabS1ji32rk45x4xUxNbqR7SKaySmKMRhTknH2xV8o6ysA/EaaSTqm5WVdrRqqAfbGc/5qqmrz+LVoIepBcIxIniB7diODVFNF+ifHKFChUhIrluMV0HLYB7UkTtHH8UWF19UZrN03vPQ9wACMHg96s/Smsz6UEW1kPvxkZ4xUdPaQz28bwsN3ZxTWFEhulSViFBz7fijm6jqY2C6bT7y1S8QelKDhiD5NUnWdLRtTj2XfpGX9zHjNKXMt7b2KqpH5WRA3q/x2qBjuptUkkExykKHZ9jWlmRnLtTun2rw3ktvdTBwB7HRsg1OBoUujbQgqUTJYd2qh6VfG1uYrh2LIG2NnxVxhs57+6eawkT8wjEiMn6lIrLrbWkkiZ025V7maOZVFowAzUfrMUunehPpdw6QPIVMeeAfBqFub+70ucpe28kUZ4ZSMj/ejSakjaWW9T1FW4G37Cn44Xlq+aS0pslu5k9NiDuPg480lZRm01e4Z3Gbva654yRTK316G+jhijOLePG4fNSd3cWd1CzSnaqDKEdwaWFqVaX1NTWE8KE3EfNOjamS3uIkHJ96c96rMyXNvJDfRSNNsXDoe+35qwW95HewKYGAc+AeaPQvoSyv1ug0BXbIPP9LCnp3Qr6Ybcx7n4FB7dbfMrIqyuPdjzTRpWWRBIp3Hmp66/Fc8/qRRWMiFj45pWQkqOCRnnFMvXbbtIw+O/ilrWR5G94O3HPPFEp2HK4IA4UeOaVKswAcnj4pJWj8Ln70ZW9RXAzgfFaRFJuTHliG2jtk0jK4lkCjhQMmiTxqZtwkYADGPFFfaiMArH/8AWavmpsZZ+M8KOljdBcOrNGceR3rKzW4/idpyX3Tc0zAiS2/VU/4NYc1OpFoUDQpAvIxDYbseaKxHAH+9GnG7+RSPNTIvv7TuC6ZFKA8Ub19wX24df3/IpoMfNGZzgc8mqnpG2pE6jPIi27TO0K/t8U7025fTZ/UKb4JAQw74qFAK4Ip9Fd+mig84PKn4pdXVc5HLxljdxGcxynco+KtvSGi3AC6lc3MkMUfKkHmqvokK6jrUETcRlxwPArabG3g2/kXQNGByoHf+am/4e+hF13prVIm0/Up0LFe71mvVGizaBMyQyepZzNuikXsftVt6z6MW5tzc2sYjlXttHcVFWks2odAXltdJuktjiNj3yDTlnyF7ntUrbV5rUoik4JyR96t2n6is1ifzW8RM2wkftz5qizyK8Uf6ZWZOGGO/3qx6JrU0OmC1W3WcE5dcckVUkpe2iaZey6fBH+aXMOMi4HKkferJp0ML3KXUAXDDso7nwazvpa4uXlNoYml02dSpjkHMR+K0Dptbaztkt43LCIcEnvWPVkXJp7dM0soWTgA8kHtTVySze3J7Ak8AV3UImnhk/L7i5PioKe4mtois+8NjkGs5NrT5Elc3gVxGx5+1ds9RwWiAwWP7jxVZfWsI5itXlkzwSMACiWbmeYPf3giU/wDrQ81tOc9sr1b6Wv8A8p72SWdEUDsp7moHV5bowvNp99KpH1BW4NT2lnSYVJgtZJn/AKtmc/70jepBqcyPaRmJSxikXGORWsZ1Qx1Rq+nuC0hmTyHq9aDrkevWJeEFXUe9fg1A6302TIFRcjBziudEWU2m38kPIil5bI+KVuX2qe4metGt4ul9Q/NyBEMTJz5Pj/NeeG5rS/xg1ZnuIdLVjtBMzj/A/wC6zQ96ZC0KFCkC9yCrAg4pHJ70/kQMuD5piylGIap5rX+vNl1zNAHnmuUKpkWRiP4oSsWAyMUkCaMGOMeKWHqY6SIXVoifBzWrdEX6XVzcPI4OWPc/FZF09dJaarC7kbGbaxPgGrd07LLY601pnaDIWXj6lPxSs9nvponWHUUOk6eQVZnk9oI7CqX0VqEOpNNYxISiZdgf3k1c9b0iPUdKkUYZmiO1m+aybQ7iXpjXY5Z12qW2PU9ZmQ+d+1eNS6fhiczSW6+o3IAFN7GxiRI5IolQrkHjGTVm1a9S609ZbVkYsAytnvVdj3vN9QOSPaeMVg2ntYLBgbfPphXH1MPNSFkESNigZVJ7k+ar8F16c+x2KDsBjzUnDKdozJuUMDxRh6smnyqHXJ9ue3yalnt4LjAmhjdfllzVcsbtGcLgcDvVhtblCq5BzVcxFR2qaFaPHuEIwMZwOKgbjQLBrnfAqQSnk55VqvpzIB2GaY3mlQ3IKr+mx545FaSI1A6baXEMgVnjC5HKmpWx0pYJ7lnI2ySiRR98YNOtO0iO1bcz78eaduQHOavcTmmVzbwcrt71A3FoIrpHQAc9gan5TlyQeagNUlZJB854Iqeul8xmH4xadsubTUEXG8emx+/cVmZra/xGxfdHSuUy0Eivnz3x/wB1ipq58R1PYuaFDFCmlKDDDBFIzQiTzg+DS7kKB965jIrGXHoWTqZUdJG0ZwRRKlWQPHhgCKjZk9OQqfFac9a5P6fz8BKMBRaMBxzVMg5HINXbpLWrO5CWuqMI7lD+hcfH2NUzZlTn+1J/4pfT+PQ1hqsIUWtxzhQQ4PBprqXS+kaxJ+uff9R2ntWfdAa5EZfyOoPz/wCp2Pj4rUYYAjiSJyFPf+Kz6XzVc1qwjsLZI7NGCLgYB8VXhdOt6ozt2ngnwKtHVV5A8v5WOUKdoyM1WzbbFO5QWJ4bwwrKz225vpLRTxz3qtcNhRk78cGnjXo3j0jhc7e1Vp3kiABYnPj4FPoXdgpUEoQeB4oC56acpnIyeM1Z7OLEWc8kd6oGk3bh02kMpPYmrjFqPqIiR4XjkVpxJ+surU5bSkRnnkHzTpZUYEnioi2LSYI4z9+9PFVyMEZHwK0QfxurJkGml4SAD4zSkLLGpzx9qa6hdRRxlpXCqPmj8H6YSSFWPPHioXVpyZl28jzUkWW4HqRsCv8ANV3VDcG5aKAZx3OfFZ338a8/9N+qLdJ+lr9F7mE8D5rBiK9AeoJ7OSyflnBUj+1YRqlq1lf3Fq/DRSFf81rPjPr6a0K5QppSDnK4FKQrkqpoirj+KWgwCSfArF3/APR+DJtAAHammpQFY1kIPJxmnkETTOAg5+a7qB9NWRzkKMUS5UXny5uoIUdc4z8UoqoQV8+KTwUbB8HkVrrjzDiIgDPcUlMoD5AOD9qXgVfVGNuG/q7U+uIF/Lsj7SRyhU5zU7i/HUKrFSGXII5yKmYOptZSIQJqE3pnjBNJx6Z6sR2A78ZFNYbcpLtcHd2p+UpeFif0u4kmkaaVmdiACSeauKFDawjYWBGRVEsZDFMFJxjg/ervpl+kkKoFCkD2k1j1PbaCvbl4mLE8c5/6pOAy+pszgHgZ4FSf5eVgmxOD575o72RmIjyMKM5/6qTNog0JT0mOc4xVi02UntyeAc+Kivyjg7tpBQcjFSNjuZ0VE9zHHJqpUWLnpkgdVXIqSLFAcHt3qGsz6AUMPd5FOLiZnKog5PatZ8Z08IMxCplmJ5x4qk/ildXOnWluEzsOcn5rQNNg9GAbvrPc0jrmnWWqWht9QhWWM+D4p+Owp1lZPpnXdlY2Sfmn5UeB3NIP+IOntP6sJ3ZHuRhjNT/UvQmmmwZraIKIwdqgc1huqWsljeyW8ilWTwafhIPO2tu0fqfS71wyxbXPwRWR9czw3PVF/LbY9MuBx84qHiup4R+lKy/waRYkkkkknvmnv4X6LQoHihQEq8OzkE4rik44pz6qFMBfNJnZgsO9YO+YPaSGCVX780rqKiRnYYKv9qbAH6iaMXJXbnApZ71X5iKZDHIVpX0xJtyfq4/vSt2h2hh3B5NNkJIxmtd2OPrnx6w4FndWzBzESo57ZGKVSX1rnKqFH9I7VaOjlk1m5bTp3jDNEdny2KhJ7B9N1SWCVSDG+2o8vuqnGfEpo6+tKqoPd9vimvUVi9vP6pUqSfipfRrX9VHTA3ZGB/zU9rGmC70/BBMm3saznWVdn4zgAvtdTU/pk5jgTI9w7jNQTRyW1y0bjBBxTq3dhLuGSF4PNaWIjQtLu5fQOU3Lj/YVJ2lqsmx0YYNVXTLx1gBkP6cg7A9qs1jInoLNHLyeMN2NRh6eMksPqGT3q+Mt9qNbphhKmRz3+KVtdkkT72JGDgeM0nZTLlwQdoPAzTxKXtpGZ1JyTUkCY2L92zTC02yPuxtCjgUpJMXYLEMt2FaRF/07vOo4LILHIxMjdlA5pE63LcAFLWYj/QcVy/04RyW7lVMpQg8eajru8u7AGWOfbjw3IrT4hzVepIIcR3AKDPIdSKw7rzULXU+o7i5sf/pwFB+SPNaT1P1fKmnyy3kEBGCi8ZLEjFYsxySadEFNc710VykAoUKFAT5wgYMoyabAcc0eWQmRuaSPesI9Ecfau4ri/wA0cc0GIVByvgio0Jh2XPIqVC96Z3UeCJV7+armsf687NOdD1CXTNWt7uOUxsjZ3fatJ6v06K/totVtgrLcINzLz7qyUsQfcKu34eatIXl0a6Je2uVJTJ5Vh8UdT9Ycde8PNH9WNdrfUvA4q8afGlzCqPzuHJP/ABVba1WC9Hp5Kt9We6mrHp25ZB6Z4XnNY2NlX666eKOL2CIJ4IFUtmeEjjIPGfvW8z2sd9bNHMN+R55xWVdSaBJZX7wpko/KluMVfN/EVGWFwc7WOFA7VZdG1BVVFfnacFT/AM1SZlls2Ifnd8U9tL6LcHJZRjBGarEtOjkWPLsdqsR6eDgY+aetAsU5dB7XAOR2qj2OqhohmcnaMYParFpmsevbPFcftHsA70SRN1Y0lCoTnxzUjprRpJvZQW75qqWd8HThtxB5wKmdOv49rEkbx3FVCWaZ1l25XJ8Co7VtOjkX1pxwBwoov/kRGYXJOc8/ahc6pEyMZW2g96uVOMW/Fq5jTVLfT7cgRxp6jAH9x7f4qgGrp+KckEvUEc0Awzwjf/btVLNOlgtcrtcoAUKFCgkqT5rgJNFJxxRh4HisXo7oK3uxil1H3pBB7hS6jnNKq5GOFQk0iGEgKN2NHddwx96R+iQ/FELr7/wzcem5VucU60y8exuUuIiN0TBhn5rt3AJELr9a80xQkYJrSe45O5eOmx2MqarYx30Y+oA8fPmpbSH3IFIXd8VQPw91pEL6bM2NxzHk9vkVerJJUlARAACMN81jZlxUurfaMu1UK4BHceKYdSaNFrFqYj7Jk5R6e2UYwCO5IwMeadvbyboxCMnJLkmnIWsE1/SrnT7hlnjPA4JHBqv7iGOe3xXoXVdGtNUga3u03E52t5FZF1X0hcaRcO0QLw54IrTn2i1AW96UXbk4znIqTttXOwBchh5zVf8ATIJHI+1cVmjbg4qsLV2i15ooR6bAMe/GKVh6nZCckL/Bqnteq/GAPg0hLNGqklhmnidaI3WKPEI2Ykrgik5uow6ercSbIl8Z71mguWDZQ4+9ElmklOZHLfzTnojvW9RbU9RluWGAeFHwBUeTQzQzQHK5QoUAKFChQSRPel9vtDDufFN/NOEyAM81jXoRxRg0p4pMnnnijqfmkuV3Pak3Ql84o3JY4oHOBmgffo6YUe9cjyKjbyMJKxj4QnIHxT/vSc0PqRkA89xRLlR/Xjy59E9EnFtq1rKTgCQZP2zW9QmOa3RQ4UHkACvO/KkeCK2vpPVY7zSLcmRC6qu75XxT/pPeuTi+sXOwc7hjOztyexqdhf0SMIzsRjioTTZQ7iM4B7k1LLcxxcDcx8c1XHKe+hb+Ge4w0SIm0/S3em9xpjXULJdxqEI5JGTSMmtenrENjKnp+upKO3yPFP5d6tuE3qKfqAq7IiW4oOu9AWEhZoh9xtqnXvRCwAsJWOO4+1bXLaSSRl7barEdm5zVW123e3SRJACSM7sYzTGsY6tsItOurSKFQu63DNjycmq8e5q3/iWAus26LxttlyPjvVQNB/jlCuUKAFChQoDhoV2hQHKFChQSRVTn7UqvAIoo7A135rF3x0sM4Pajq2QRikD3FKp5oquaUU4yaSZhn70Yk7Sab5O/vQd6wqX92BSqfNJEDg45pQcLxSo5+md5DtYOvmnmjXN3p8vr2UpA43IOcikpgGQ5FSHSWBfXO5Ffbbsw3DsaqX/y5f6cydtq6Sv4b60SaLcN6gHd3z5qeWQwuyBlGftyKq3TX6GmwmH2jGQB2qXt3LbS3JbufNa8T05u/pDqe2kneylhmVJIpwyE+fBH+1TenksojaTcQTlftUR1SirBaMFGRKCKl09q27L7S3fHnii/T/DmGKVDn1SAGP3NV3q+VhNbK37mC8DxVm4Vm2qBnvVL6mYy6tCrYATtimGS/iNKJOonUHOyNRVVNS/VsrSdQ3xc5IkwP4qHNI58coV2uGgOV00KBoDlChQFBBQoUK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0" name="Picture 10" descr="http://static.tvtropes.org/pmwiki/pub/images/nero_rome_fire_784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8284" y="4753318"/>
            <a:ext cx="2877650" cy="1660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283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4098" name="Picture 2" descr="http://www.paradoxplace.com/Perspectives/Chronologies/Genealogies/Julio%20Claudian/Julio%20Claudia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8413677" cy="5534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151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Tossup</a:t>
            </a:r>
            <a:endParaRPr lang="en-US" dirty="0"/>
          </a:p>
        </p:txBody>
      </p:sp>
      <p:sp>
        <p:nvSpPr>
          <p:cNvPr id="3" name="Content Placeholder 2"/>
          <p:cNvSpPr>
            <a:spLocks noGrp="1"/>
          </p:cNvSpPr>
          <p:nvPr>
            <p:ph idx="1"/>
          </p:nvPr>
        </p:nvSpPr>
        <p:spPr/>
        <p:txBody>
          <a:bodyPr>
            <a:normAutofit fontScale="70000" lnSpcReduction="20000"/>
          </a:bodyPr>
          <a:lstStyle/>
          <a:p>
            <a:r>
              <a:rPr lang="en-US" dirty="0"/>
              <a:t>This man issued the Donations of Alexandria and divorced his wife </a:t>
            </a:r>
            <a:r>
              <a:rPr lang="en-US" dirty="0" err="1"/>
              <a:t>Fulvia</a:t>
            </a:r>
            <a:r>
              <a:rPr lang="en-US" dirty="0"/>
              <a:t> to marry Octavia the Younger. </a:t>
            </a:r>
            <a:endParaRPr lang="en-US" dirty="0" smtClean="0"/>
          </a:p>
          <a:p>
            <a:r>
              <a:rPr lang="en-US" dirty="0" smtClean="0"/>
              <a:t>This </a:t>
            </a:r>
            <a:r>
              <a:rPr lang="en-US" dirty="0"/>
              <a:t>loser at the Battle of </a:t>
            </a:r>
            <a:r>
              <a:rPr lang="en-US" dirty="0" err="1"/>
              <a:t>Mutina</a:t>
            </a:r>
            <a:r>
              <a:rPr lang="en-US" dirty="0"/>
              <a:t> also was defeated at a battle near the </a:t>
            </a:r>
            <a:r>
              <a:rPr lang="en-US" dirty="0" err="1"/>
              <a:t>Ambracian</a:t>
            </a:r>
            <a:r>
              <a:rPr lang="en-US" dirty="0"/>
              <a:t> Gulf due to the treachery of Quintus </a:t>
            </a:r>
            <a:r>
              <a:rPr lang="en-US" dirty="0" err="1"/>
              <a:t>Dellius</a:t>
            </a:r>
            <a:r>
              <a:rPr lang="en-US" dirty="0"/>
              <a:t>. </a:t>
            </a:r>
            <a:endParaRPr lang="en-US" dirty="0" smtClean="0"/>
          </a:p>
          <a:p>
            <a:r>
              <a:rPr lang="en-US" dirty="0" smtClean="0"/>
              <a:t>This </a:t>
            </a:r>
            <a:r>
              <a:rPr lang="en-US" dirty="0"/>
              <a:t>man was criticized by Cicero's Philippics and delivered the (*) eulogy at Julius Caesar's funeral. </a:t>
            </a:r>
            <a:endParaRPr lang="en-US" dirty="0" smtClean="0"/>
          </a:p>
          <a:p>
            <a:r>
              <a:rPr lang="en-US" dirty="0" smtClean="0"/>
              <a:t>Along </a:t>
            </a:r>
            <a:r>
              <a:rPr lang="en-US" dirty="0"/>
              <a:t>with a younger counterpart, he defeated Cassius and Brutus at the Battle of Philippi, and that same counterpart later sent naval forces under Marcus Agrippa to defeat this man at the Battle of Actium. </a:t>
            </a:r>
            <a:endParaRPr lang="en-US" dirty="0" smtClean="0"/>
          </a:p>
          <a:p>
            <a:r>
              <a:rPr lang="en-US" dirty="0" smtClean="0"/>
              <a:t>For </a:t>
            </a:r>
            <a:r>
              <a:rPr lang="en-US" dirty="0"/>
              <a:t>ten points, identify this Roman general who lost to Octavian and committed suicide with his lover Cleopatra.</a:t>
            </a:r>
          </a:p>
          <a:p>
            <a:r>
              <a:rPr lang="en-US" b="1" i="1" dirty="0"/>
              <a:t>ANSWER:</a:t>
            </a:r>
            <a:r>
              <a:rPr lang="en-US" dirty="0"/>
              <a:t> Mark Antony (or Marcus Antonius)</a:t>
            </a:r>
          </a:p>
          <a:p>
            <a:endParaRPr lang="en-US" dirty="0"/>
          </a:p>
        </p:txBody>
      </p:sp>
    </p:spTree>
    <p:extLst>
      <p:ext uri="{BB962C8B-B14F-4D97-AF65-F5344CB8AC3E}">
        <p14:creationId xmlns:p14="http://schemas.microsoft.com/office/powerpoint/2010/main" val="272068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Tossup</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This man won the battles of </a:t>
            </a:r>
            <a:r>
              <a:rPr lang="en-US" dirty="0" err="1"/>
              <a:t>Vercellae</a:t>
            </a:r>
            <a:r>
              <a:rPr lang="en-US" dirty="0"/>
              <a:t> and </a:t>
            </a:r>
            <a:r>
              <a:rPr lang="en-US" dirty="0" err="1"/>
              <a:t>Aquae</a:t>
            </a:r>
            <a:r>
              <a:rPr lang="en-US" dirty="0"/>
              <a:t> </a:t>
            </a:r>
            <a:r>
              <a:rPr lang="en-US" dirty="0" err="1"/>
              <a:t>Sextiae</a:t>
            </a:r>
            <a:r>
              <a:rPr lang="en-US" dirty="0"/>
              <a:t> against the </a:t>
            </a:r>
            <a:r>
              <a:rPr lang="en-US" dirty="0" err="1"/>
              <a:t>Cimbri</a:t>
            </a:r>
            <a:r>
              <a:rPr lang="en-US" dirty="0"/>
              <a:t> and the </a:t>
            </a:r>
            <a:r>
              <a:rPr lang="en-US" dirty="0" err="1"/>
              <a:t>Teutones</a:t>
            </a:r>
            <a:r>
              <a:rPr lang="en-US" dirty="0"/>
              <a:t>, two German tribes that had invaded Italy. </a:t>
            </a:r>
            <a:endParaRPr lang="en-US" dirty="0" smtClean="0"/>
          </a:p>
          <a:p>
            <a:r>
              <a:rPr lang="en-US" dirty="0" smtClean="0"/>
              <a:t>Despite </a:t>
            </a:r>
            <a:r>
              <a:rPr lang="en-US" dirty="0"/>
              <a:t>clear rules against it, this man was elected as Consul in six consecutive years, and after his death he was replaced by his conservative rival, Lucius Cornelius Sulla. </a:t>
            </a:r>
            <a:endParaRPr lang="en-US" dirty="0" smtClean="0"/>
          </a:p>
          <a:p>
            <a:r>
              <a:rPr lang="en-US" dirty="0" smtClean="0"/>
              <a:t>For </a:t>
            </a:r>
            <a:r>
              <a:rPr lang="en-US" dirty="0"/>
              <a:t>10 points, name this politician from the late Roman Republic, best known for his military reforms.</a:t>
            </a:r>
          </a:p>
          <a:p>
            <a:r>
              <a:rPr lang="en-US" b="1" i="1" dirty="0"/>
              <a:t>ANSWER:</a:t>
            </a:r>
            <a:r>
              <a:rPr lang="en-US" dirty="0"/>
              <a:t> Gaius Marius</a:t>
            </a:r>
          </a:p>
          <a:p>
            <a:endParaRPr lang="en-US" dirty="0"/>
          </a:p>
        </p:txBody>
      </p:sp>
    </p:spTree>
    <p:extLst>
      <p:ext uri="{BB962C8B-B14F-4D97-AF65-F5344CB8AC3E}">
        <p14:creationId xmlns:p14="http://schemas.microsoft.com/office/powerpoint/2010/main" val="147784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Tossup</a:t>
            </a:r>
            <a:endParaRPr lang="en-US" dirty="0"/>
          </a:p>
        </p:txBody>
      </p:sp>
      <p:sp>
        <p:nvSpPr>
          <p:cNvPr id="3" name="Content Placeholder 2"/>
          <p:cNvSpPr>
            <a:spLocks noGrp="1"/>
          </p:cNvSpPr>
          <p:nvPr>
            <p:ph idx="1"/>
          </p:nvPr>
        </p:nvSpPr>
        <p:spPr/>
        <p:txBody>
          <a:bodyPr>
            <a:normAutofit fontScale="70000" lnSpcReduction="20000"/>
          </a:bodyPr>
          <a:lstStyle/>
          <a:p>
            <a:r>
              <a:rPr lang="en-US" dirty="0"/>
              <a:t>Plutarch pairs this man's life with Nicias and states that a prisoner of war who resembled this man was dressed in drag and paraded through the streets after he died. </a:t>
            </a:r>
            <a:endParaRPr lang="en-US" dirty="0" smtClean="0"/>
          </a:p>
          <a:p>
            <a:r>
              <a:rPr lang="en-US" dirty="0" smtClean="0"/>
              <a:t>This </a:t>
            </a:r>
            <a:r>
              <a:rPr lang="en-US" dirty="0"/>
              <a:t>politician acquired property by purchasing burning buildings for a low price, then using his fire brigade to put out the blaze. </a:t>
            </a:r>
            <a:endParaRPr lang="en-US" dirty="0" smtClean="0"/>
          </a:p>
          <a:p>
            <a:r>
              <a:rPr lang="en-US" dirty="0" smtClean="0"/>
              <a:t>This </a:t>
            </a:r>
            <a:r>
              <a:rPr lang="en-US" dirty="0"/>
              <a:t>general, who revived the practice of decimation, won the Battle of Siler River during the Third (*) Servile War, which ended with his defeat of Spartacus. </a:t>
            </a:r>
            <a:endParaRPr lang="en-US" dirty="0" smtClean="0"/>
          </a:p>
          <a:p>
            <a:r>
              <a:rPr lang="en-US" dirty="0" smtClean="0"/>
              <a:t>While </a:t>
            </a:r>
            <a:r>
              <a:rPr lang="en-US" dirty="0"/>
              <a:t>serving as Governor of Syria, he was killed by </a:t>
            </a:r>
            <a:r>
              <a:rPr lang="en-US" dirty="0" err="1"/>
              <a:t>Surena</a:t>
            </a:r>
            <a:r>
              <a:rPr lang="en-US" dirty="0"/>
              <a:t>, a Parthian general who supposedly ordered gold to be poured down this man's throat after he was defeated at the Battle of </a:t>
            </a:r>
            <a:r>
              <a:rPr lang="en-US" dirty="0" err="1"/>
              <a:t>Carrhae</a:t>
            </a:r>
            <a:r>
              <a:rPr lang="en-US" dirty="0"/>
              <a:t>. </a:t>
            </a:r>
            <a:endParaRPr lang="en-US" dirty="0" smtClean="0"/>
          </a:p>
          <a:p>
            <a:r>
              <a:rPr lang="en-US" dirty="0" smtClean="0"/>
              <a:t>For </a:t>
            </a:r>
            <a:r>
              <a:rPr lang="en-US" dirty="0"/>
              <a:t>10 points, name this "richest man in Rome" who formed the First Triumvirate with Julius Caesar and Pompey.</a:t>
            </a:r>
          </a:p>
          <a:p>
            <a:r>
              <a:rPr lang="en-US" b="1" i="1" dirty="0"/>
              <a:t>ANSWER:</a:t>
            </a:r>
            <a:r>
              <a:rPr lang="en-US" dirty="0"/>
              <a:t> Marcus </a:t>
            </a:r>
            <a:r>
              <a:rPr lang="en-US" dirty="0" err="1"/>
              <a:t>Licinius</a:t>
            </a:r>
            <a:r>
              <a:rPr lang="en-US" dirty="0"/>
              <a:t> Crassus</a:t>
            </a:r>
          </a:p>
          <a:p>
            <a:endParaRPr lang="en-US" dirty="0"/>
          </a:p>
        </p:txBody>
      </p:sp>
    </p:spTree>
    <p:extLst>
      <p:ext uri="{BB962C8B-B14F-4D97-AF65-F5344CB8AC3E}">
        <p14:creationId xmlns:p14="http://schemas.microsoft.com/office/powerpoint/2010/main" val="131260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Tossup</a:t>
            </a:r>
            <a:endParaRPr lang="en-US" dirty="0"/>
          </a:p>
        </p:txBody>
      </p:sp>
      <p:sp>
        <p:nvSpPr>
          <p:cNvPr id="3" name="Content Placeholder 2"/>
          <p:cNvSpPr>
            <a:spLocks noGrp="1"/>
          </p:cNvSpPr>
          <p:nvPr>
            <p:ph idx="1"/>
          </p:nvPr>
        </p:nvSpPr>
        <p:spPr/>
        <p:txBody>
          <a:bodyPr>
            <a:normAutofit fontScale="85000" lnSpcReduction="20000"/>
          </a:bodyPr>
          <a:lstStyle/>
          <a:p>
            <a:r>
              <a:rPr lang="en-US" dirty="0"/>
              <a:t>One of this man's aids, </a:t>
            </a:r>
            <a:r>
              <a:rPr lang="en-US" dirty="0" err="1"/>
              <a:t>Crixus</a:t>
            </a:r>
            <a:r>
              <a:rPr lang="en-US" dirty="0"/>
              <a:t>, was defeated by the armies of </a:t>
            </a:r>
            <a:r>
              <a:rPr lang="en-US" dirty="0" err="1"/>
              <a:t>Luicus</a:t>
            </a:r>
            <a:r>
              <a:rPr lang="en-US" dirty="0"/>
              <a:t> </a:t>
            </a:r>
            <a:r>
              <a:rPr lang="en-US" dirty="0" err="1"/>
              <a:t>Gellius</a:t>
            </a:r>
            <a:r>
              <a:rPr lang="en-US" dirty="0"/>
              <a:t> </a:t>
            </a:r>
            <a:r>
              <a:rPr lang="en-US" dirty="0" err="1"/>
              <a:t>Publicola</a:t>
            </a:r>
            <a:r>
              <a:rPr lang="en-US" dirty="0"/>
              <a:t> at Mount </a:t>
            </a:r>
            <a:r>
              <a:rPr lang="en-US" dirty="0" err="1"/>
              <a:t>Garganus</a:t>
            </a:r>
            <a:r>
              <a:rPr lang="en-US" dirty="0"/>
              <a:t>. </a:t>
            </a:r>
            <a:endParaRPr lang="en-US" dirty="0" smtClean="0"/>
          </a:p>
          <a:p>
            <a:r>
              <a:rPr lang="en-US" dirty="0" smtClean="0"/>
              <a:t>Gaius </a:t>
            </a:r>
            <a:r>
              <a:rPr lang="en-US" dirty="0"/>
              <a:t>Claudius </a:t>
            </a:r>
            <a:r>
              <a:rPr lang="en-US" dirty="0" err="1"/>
              <a:t>Glaber</a:t>
            </a:r>
            <a:r>
              <a:rPr lang="en-US" dirty="0"/>
              <a:t> unsuccessfully attempted to defeat him, and this man's base was located at Mount Vesuvius. </a:t>
            </a:r>
            <a:endParaRPr lang="en-US" dirty="0" smtClean="0"/>
          </a:p>
          <a:p>
            <a:r>
              <a:rPr lang="en-US" dirty="0" smtClean="0"/>
              <a:t>This </a:t>
            </a:r>
            <a:r>
              <a:rPr lang="en-US" dirty="0"/>
              <a:t>man died while fighting near the Siler River. </a:t>
            </a:r>
            <a:endParaRPr lang="en-US" dirty="0" smtClean="0"/>
          </a:p>
          <a:p>
            <a:r>
              <a:rPr lang="en-US" dirty="0" smtClean="0"/>
              <a:t>The </a:t>
            </a:r>
            <a:r>
              <a:rPr lang="en-US" dirty="0"/>
              <a:t>[*] most successful attacks against this man were led by Crassus; after his defeat, members of his army were crucified along the Appian Way. </a:t>
            </a:r>
            <a:endParaRPr lang="en-US" dirty="0" smtClean="0"/>
          </a:p>
          <a:p>
            <a:r>
              <a:rPr lang="en-US" dirty="0" smtClean="0"/>
              <a:t>For </a:t>
            </a:r>
            <a:r>
              <a:rPr lang="en-US" dirty="0"/>
              <a:t>10 points, identify this former gladiator, the leader of a slave uprising against the Roman Republic.</a:t>
            </a:r>
          </a:p>
          <a:p>
            <a:r>
              <a:rPr lang="en-US" b="1" i="1" dirty="0"/>
              <a:t>ANSWER:</a:t>
            </a:r>
            <a:r>
              <a:rPr lang="en-US" dirty="0"/>
              <a:t> Spartacus</a:t>
            </a:r>
          </a:p>
          <a:p>
            <a:endParaRPr lang="en-US" dirty="0"/>
          </a:p>
        </p:txBody>
      </p:sp>
    </p:spTree>
    <p:extLst>
      <p:ext uri="{BB962C8B-B14F-4D97-AF65-F5344CB8AC3E}">
        <p14:creationId xmlns:p14="http://schemas.microsoft.com/office/powerpoint/2010/main" val="377296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Tossup</a:t>
            </a:r>
            <a:endParaRPr lang="en-US" dirty="0"/>
          </a:p>
        </p:txBody>
      </p:sp>
      <p:sp>
        <p:nvSpPr>
          <p:cNvPr id="3" name="Content Placeholder 2"/>
          <p:cNvSpPr>
            <a:spLocks noGrp="1"/>
          </p:cNvSpPr>
          <p:nvPr>
            <p:ph idx="1"/>
          </p:nvPr>
        </p:nvSpPr>
        <p:spPr/>
        <p:txBody>
          <a:bodyPr>
            <a:normAutofit fontScale="70000" lnSpcReduction="20000"/>
          </a:bodyPr>
          <a:lstStyle/>
          <a:p>
            <a:r>
              <a:rPr lang="en-US" dirty="0"/>
              <a:t>This leader was embarrassed by an episode in which the elephant pulling his chariot did not fit into the Roman city gates, after he had been given an illegal triumph by Sulla. </a:t>
            </a:r>
            <a:endParaRPr lang="en-US" dirty="0" smtClean="0"/>
          </a:p>
          <a:p>
            <a:r>
              <a:rPr lang="en-US" dirty="0" smtClean="0"/>
              <a:t>After </a:t>
            </a:r>
            <a:r>
              <a:rPr lang="en-US" dirty="0"/>
              <a:t>replacing Lucullus, this leader was aided by the Parthians, allowing him to defeat </a:t>
            </a:r>
            <a:r>
              <a:rPr lang="en-US" dirty="0" err="1"/>
              <a:t>Mithridates</a:t>
            </a:r>
            <a:r>
              <a:rPr lang="en-US" dirty="0"/>
              <a:t> VI. </a:t>
            </a:r>
            <a:endParaRPr lang="en-US" dirty="0" smtClean="0"/>
          </a:p>
          <a:p>
            <a:r>
              <a:rPr lang="en-US" dirty="0" smtClean="0"/>
              <a:t>He </a:t>
            </a:r>
            <a:r>
              <a:rPr lang="en-US" dirty="0"/>
              <a:t>failed to use his advantage after the Siege of </a:t>
            </a:r>
            <a:r>
              <a:rPr lang="en-US" dirty="0" err="1"/>
              <a:t>Dyrrachium</a:t>
            </a:r>
            <a:r>
              <a:rPr lang="en-US" dirty="0"/>
              <a:t> and lost at the Battle of Pharsalus. </a:t>
            </a:r>
            <a:endParaRPr lang="en-US" dirty="0" smtClean="0"/>
          </a:p>
          <a:p>
            <a:r>
              <a:rPr lang="en-US" dirty="0" smtClean="0"/>
              <a:t>On </a:t>
            </a:r>
            <a:r>
              <a:rPr lang="en-US" dirty="0"/>
              <a:t>the order of Ptolemy XIII, this man was assassinated upon landing in Egypt. </a:t>
            </a:r>
            <a:endParaRPr lang="en-US" dirty="0" smtClean="0"/>
          </a:p>
          <a:p>
            <a:r>
              <a:rPr lang="en-US" dirty="0" smtClean="0"/>
              <a:t>For </a:t>
            </a:r>
            <a:r>
              <a:rPr lang="en-US" dirty="0"/>
              <a:t>10 points, name this leader supported by the </a:t>
            </a:r>
            <a:r>
              <a:rPr lang="en-US" dirty="0" err="1"/>
              <a:t>Optimates</a:t>
            </a:r>
            <a:r>
              <a:rPr lang="en-US" dirty="0"/>
              <a:t>; he was a member of the First Triumvirate and rival of Julius Caesar.</a:t>
            </a:r>
          </a:p>
          <a:p>
            <a:r>
              <a:rPr lang="en-US" b="1" i="1" dirty="0"/>
              <a:t>ANSWER:</a:t>
            </a:r>
            <a:r>
              <a:rPr lang="en-US" dirty="0"/>
              <a:t> Pompey the Great [accept </a:t>
            </a:r>
            <a:r>
              <a:rPr lang="en-US" dirty="0" err="1"/>
              <a:t>Gnaeus</a:t>
            </a:r>
            <a:r>
              <a:rPr lang="en-US" dirty="0"/>
              <a:t> </a:t>
            </a:r>
            <a:r>
              <a:rPr lang="en-US" dirty="0" err="1"/>
              <a:t>Pompeius</a:t>
            </a:r>
            <a:r>
              <a:rPr lang="en-US" dirty="0"/>
              <a:t> Magnus]</a:t>
            </a:r>
          </a:p>
          <a:p>
            <a:endParaRPr lang="en-US" dirty="0"/>
          </a:p>
        </p:txBody>
      </p:sp>
    </p:spTree>
    <p:extLst>
      <p:ext uri="{BB962C8B-B14F-4D97-AF65-F5344CB8AC3E}">
        <p14:creationId xmlns:p14="http://schemas.microsoft.com/office/powerpoint/2010/main" val="220549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Tossup</a:t>
            </a:r>
            <a:endParaRPr lang="en-US" dirty="0"/>
          </a:p>
        </p:txBody>
      </p:sp>
      <p:sp>
        <p:nvSpPr>
          <p:cNvPr id="3" name="Content Placeholder 2"/>
          <p:cNvSpPr>
            <a:spLocks noGrp="1"/>
          </p:cNvSpPr>
          <p:nvPr>
            <p:ph idx="1"/>
          </p:nvPr>
        </p:nvSpPr>
        <p:spPr/>
        <p:txBody>
          <a:bodyPr>
            <a:normAutofit fontScale="70000" lnSpcReduction="20000"/>
          </a:bodyPr>
          <a:lstStyle/>
          <a:p>
            <a:r>
              <a:rPr lang="en-US" dirty="0"/>
              <a:t>This man frequently corresponded in letters with Titus Atticus. </a:t>
            </a:r>
            <a:endParaRPr lang="en-US" dirty="0" smtClean="0"/>
          </a:p>
          <a:p>
            <a:r>
              <a:rPr lang="en-US" dirty="0" smtClean="0"/>
              <a:t>This </a:t>
            </a:r>
            <a:r>
              <a:rPr lang="en-US" dirty="0"/>
              <a:t>man defended Milo, the murderer of </a:t>
            </a:r>
            <a:r>
              <a:rPr lang="en-US" dirty="0" err="1"/>
              <a:t>Clodius</a:t>
            </a:r>
            <a:r>
              <a:rPr lang="en-US" dirty="0"/>
              <a:t> </a:t>
            </a:r>
            <a:r>
              <a:rPr lang="en-US" dirty="0" err="1"/>
              <a:t>Pulcher</a:t>
            </a:r>
            <a:r>
              <a:rPr lang="en-US" dirty="0"/>
              <a:t>, who had earlier helped exile this man. </a:t>
            </a:r>
            <a:endParaRPr lang="en-US" dirty="0" smtClean="0"/>
          </a:p>
          <a:p>
            <a:r>
              <a:rPr lang="en-US" dirty="0" smtClean="0"/>
              <a:t>This </a:t>
            </a:r>
            <a:r>
              <a:rPr lang="en-US" dirty="0"/>
              <a:t>man modeled his </a:t>
            </a:r>
            <a:r>
              <a:rPr lang="en-US" dirty="0" err="1"/>
              <a:t>Phillipics</a:t>
            </a:r>
            <a:r>
              <a:rPr lang="en-US" dirty="0"/>
              <a:t> off of Demosthenes's works. </a:t>
            </a:r>
            <a:endParaRPr lang="en-US" dirty="0" smtClean="0"/>
          </a:p>
          <a:p>
            <a:r>
              <a:rPr lang="en-US" dirty="0" smtClean="0"/>
              <a:t>This </a:t>
            </a:r>
            <a:r>
              <a:rPr lang="en-US" dirty="0"/>
              <a:t>man exclaimed "O the times, o the morals" in a speech in which he exposed the (*) </a:t>
            </a:r>
            <a:r>
              <a:rPr lang="en-US" dirty="0" err="1"/>
              <a:t>Catilinian</a:t>
            </a:r>
            <a:r>
              <a:rPr lang="en-US" dirty="0"/>
              <a:t> Conspiracy. </a:t>
            </a:r>
            <a:endParaRPr lang="en-US" dirty="0" smtClean="0"/>
          </a:p>
          <a:p>
            <a:r>
              <a:rPr lang="en-US" dirty="0" smtClean="0"/>
              <a:t>This </a:t>
            </a:r>
            <a:r>
              <a:rPr lang="en-US" dirty="0"/>
              <a:t>man had his hand and head nailed to the Rostra after he was killed, which resulted from the proscription placed on this man by Mark Antony due to this man's attacks on Antony and the Second Triumvirate. </a:t>
            </a:r>
            <a:endParaRPr lang="en-US" dirty="0" smtClean="0"/>
          </a:p>
          <a:p>
            <a:r>
              <a:rPr lang="en-US" dirty="0" smtClean="0"/>
              <a:t>For </a:t>
            </a:r>
            <a:r>
              <a:rPr lang="en-US" dirty="0"/>
              <a:t>10 points, name this famously eloquent orator in the Roman Republic.</a:t>
            </a:r>
          </a:p>
          <a:p>
            <a:r>
              <a:rPr lang="en-US" b="1" i="1" dirty="0"/>
              <a:t>ANSWER:</a:t>
            </a:r>
            <a:r>
              <a:rPr lang="en-US" dirty="0"/>
              <a:t> Marcus </a:t>
            </a:r>
            <a:r>
              <a:rPr lang="en-US" dirty="0" err="1"/>
              <a:t>Tullius</a:t>
            </a:r>
            <a:r>
              <a:rPr lang="en-US" dirty="0"/>
              <a:t> Cicero</a:t>
            </a:r>
          </a:p>
          <a:p>
            <a:endParaRPr lang="en-US" dirty="0"/>
          </a:p>
        </p:txBody>
      </p:sp>
    </p:spTree>
    <p:extLst>
      <p:ext uri="{BB962C8B-B14F-4D97-AF65-F5344CB8AC3E}">
        <p14:creationId xmlns:p14="http://schemas.microsoft.com/office/powerpoint/2010/main" val="385322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dirty="0" smtClean="0"/>
              <a:t>fter the Punic Wars</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a:t>Marius – general, consul from 107-86 BC</a:t>
            </a:r>
          </a:p>
          <a:p>
            <a:r>
              <a:rPr lang="en-US" dirty="0"/>
              <a:t>Sulla – general, consul, dictator 82-81 BC, </a:t>
            </a:r>
            <a:r>
              <a:rPr lang="en-US" dirty="0" smtClean="0"/>
              <a:t>rival of Marius</a:t>
            </a:r>
          </a:p>
          <a:p>
            <a:r>
              <a:rPr lang="en-US" dirty="0" err="1" smtClean="0"/>
              <a:t>Numantine</a:t>
            </a:r>
            <a:r>
              <a:rPr lang="en-US" dirty="0" smtClean="0"/>
              <a:t> Wars 154-152 BC – Roman Republic vs. Spain, </a:t>
            </a:r>
            <a:r>
              <a:rPr lang="en-US" dirty="0" err="1" smtClean="0"/>
              <a:t>Jugurtha</a:t>
            </a:r>
            <a:r>
              <a:rPr lang="en-US" dirty="0" smtClean="0"/>
              <a:t> from Numidia fought with Rome</a:t>
            </a:r>
          </a:p>
          <a:p>
            <a:r>
              <a:rPr lang="en-US" dirty="0" smtClean="0"/>
              <a:t>Jugurthine War – </a:t>
            </a:r>
            <a:r>
              <a:rPr lang="en-US" dirty="0" err="1" smtClean="0"/>
              <a:t>Jugurtha</a:t>
            </a:r>
            <a:r>
              <a:rPr lang="en-US" dirty="0" smtClean="0"/>
              <a:t>, king of Numidia, made trouble in Africa, pursued by Marius, turned over to Rome by his father-in-law, executed</a:t>
            </a:r>
          </a:p>
          <a:p>
            <a:r>
              <a:rPr lang="en-US" dirty="0" smtClean="0"/>
              <a:t>100 BC – Julius Caesar born</a:t>
            </a:r>
          </a:p>
        </p:txBody>
      </p:sp>
      <p:sp>
        <p:nvSpPr>
          <p:cNvPr id="4" name="Content Placeholder 3"/>
          <p:cNvSpPr>
            <a:spLocks noGrp="1"/>
          </p:cNvSpPr>
          <p:nvPr>
            <p:ph sz="half" idx="2"/>
          </p:nvPr>
        </p:nvSpPr>
        <p:spPr/>
        <p:txBody>
          <a:bodyPr>
            <a:normAutofit fontScale="77500" lnSpcReduction="20000"/>
          </a:bodyPr>
          <a:lstStyle/>
          <a:p>
            <a:endParaRPr lang="en-US" dirty="0"/>
          </a:p>
        </p:txBody>
      </p:sp>
      <p:pic>
        <p:nvPicPr>
          <p:cNvPr id="1026" name="Picture 2" descr="https://upload.wikimedia.org/wikipedia/commons/thumb/d/d0/Numidia_220_BC-en.svg/752px-Numidia_220_BC-e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821930"/>
            <a:ext cx="3925887" cy="2265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9813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Tossup</a:t>
            </a:r>
            <a:endParaRPr lang="en-US" dirty="0"/>
          </a:p>
        </p:txBody>
      </p:sp>
      <p:sp>
        <p:nvSpPr>
          <p:cNvPr id="3" name="Content Placeholder 2"/>
          <p:cNvSpPr>
            <a:spLocks noGrp="1"/>
          </p:cNvSpPr>
          <p:nvPr>
            <p:ph idx="1"/>
          </p:nvPr>
        </p:nvSpPr>
        <p:spPr/>
        <p:txBody>
          <a:bodyPr>
            <a:normAutofit fontScale="62500" lnSpcReduction="20000"/>
          </a:bodyPr>
          <a:lstStyle/>
          <a:p>
            <a:r>
              <a:rPr lang="en-US" dirty="0"/>
              <a:t>One commander in this conflict ordered a massacre at Cisalpine when he believed his rival was distracted by the Bona </a:t>
            </a:r>
            <a:r>
              <a:rPr lang="en-US" dirty="0" err="1"/>
              <a:t>Dea</a:t>
            </a:r>
            <a:r>
              <a:rPr lang="en-US" dirty="0"/>
              <a:t> Scandal. </a:t>
            </a:r>
            <a:endParaRPr lang="en-US" dirty="0" smtClean="0"/>
          </a:p>
          <a:p>
            <a:r>
              <a:rPr lang="en-US" dirty="0" smtClean="0"/>
              <a:t>This </a:t>
            </a:r>
            <a:r>
              <a:rPr lang="en-US" dirty="0"/>
              <a:t>conflict began because of the botched migrations of the </a:t>
            </a:r>
            <a:r>
              <a:rPr lang="en-US" dirty="0" err="1"/>
              <a:t>Helvetii</a:t>
            </a:r>
            <a:r>
              <a:rPr lang="en-US" dirty="0"/>
              <a:t>. </a:t>
            </a:r>
            <a:endParaRPr lang="en-US" dirty="0" smtClean="0"/>
          </a:p>
          <a:p>
            <a:r>
              <a:rPr lang="en-US" dirty="0" smtClean="0"/>
              <a:t>The </a:t>
            </a:r>
            <a:r>
              <a:rPr lang="en-US" dirty="0"/>
              <a:t>losing </a:t>
            </a:r>
            <a:r>
              <a:rPr lang="en-US" dirty="0" err="1"/>
              <a:t>Arverni</a:t>
            </a:r>
            <a:r>
              <a:rPr lang="en-US" dirty="0"/>
              <a:t> commander came to power at the Battle of </a:t>
            </a:r>
            <a:r>
              <a:rPr lang="en-US" dirty="0" err="1"/>
              <a:t>Gergovia</a:t>
            </a:r>
            <a:r>
              <a:rPr lang="en-US" dirty="0"/>
              <a:t>. </a:t>
            </a:r>
            <a:endParaRPr lang="en-US" dirty="0" smtClean="0"/>
          </a:p>
          <a:p>
            <a:r>
              <a:rPr lang="en-US" dirty="0" smtClean="0"/>
              <a:t>The </a:t>
            </a:r>
            <a:r>
              <a:rPr lang="en-US" dirty="0"/>
              <a:t>Suebi tribe were soundly defeated during this conflict at the Battle of Vosges. </a:t>
            </a:r>
            <a:endParaRPr lang="en-US" dirty="0" smtClean="0"/>
          </a:p>
          <a:p>
            <a:r>
              <a:rPr lang="en-US" dirty="0" smtClean="0"/>
              <a:t>This </a:t>
            </a:r>
            <a:r>
              <a:rPr lang="en-US" dirty="0"/>
              <a:t>conflict ended after a surrender at the Battle of Alesia by Vercingetorix. </a:t>
            </a:r>
            <a:endParaRPr lang="en-US" dirty="0" smtClean="0"/>
          </a:p>
          <a:p>
            <a:r>
              <a:rPr lang="en-US" dirty="0" smtClean="0"/>
              <a:t>In </a:t>
            </a:r>
            <a:r>
              <a:rPr lang="en-US" dirty="0"/>
              <a:t>his "Commentaries" on this conflict, the winning commander divided the central region into three parts. </a:t>
            </a:r>
            <a:endParaRPr lang="en-US" dirty="0" smtClean="0"/>
          </a:p>
          <a:p>
            <a:r>
              <a:rPr lang="en-US" dirty="0" smtClean="0"/>
              <a:t>For </a:t>
            </a:r>
            <a:r>
              <a:rPr lang="en-US" dirty="0"/>
              <a:t>10 points, name this series of wars waged by Julius Caesar against the tribes of a region of modern-day France.</a:t>
            </a:r>
          </a:p>
          <a:p>
            <a:r>
              <a:rPr lang="en-US" b="1" i="1" dirty="0"/>
              <a:t>ANSWER:</a:t>
            </a:r>
            <a:r>
              <a:rPr lang="en-US" dirty="0"/>
              <a:t> Gallic Wars [or Bello </a:t>
            </a:r>
            <a:r>
              <a:rPr lang="en-US" dirty="0" err="1"/>
              <a:t>Gallico</a:t>
            </a:r>
            <a:r>
              <a:rPr lang="en-US" dirty="0"/>
              <a:t>; or war with the </a:t>
            </a:r>
            <a:r>
              <a:rPr lang="en-US" dirty="0" err="1"/>
              <a:t>Gauls</a:t>
            </a:r>
            <a:r>
              <a:rPr lang="en-US" dirty="0"/>
              <a:t>; or Rome annexing Gaul; or Julius Caesar's conquest of Gaul; or any other clear knowledge answers]</a:t>
            </a:r>
          </a:p>
          <a:p>
            <a:endParaRPr lang="en-US" dirty="0"/>
          </a:p>
        </p:txBody>
      </p:sp>
    </p:spTree>
    <p:extLst>
      <p:ext uri="{BB962C8B-B14F-4D97-AF65-F5344CB8AC3E}">
        <p14:creationId xmlns:p14="http://schemas.microsoft.com/office/powerpoint/2010/main" val="296100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Tossup</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This leader's sister, </a:t>
            </a:r>
            <a:r>
              <a:rPr lang="en-US" dirty="0" err="1"/>
              <a:t>Arsinoe</a:t>
            </a:r>
            <a:r>
              <a:rPr lang="en-US" dirty="0"/>
              <a:t>, was controversially killed on the steps of the Temple of Artemis. </a:t>
            </a:r>
            <a:endParaRPr lang="en-US" dirty="0" smtClean="0"/>
          </a:p>
          <a:p>
            <a:r>
              <a:rPr lang="en-US" dirty="0" smtClean="0"/>
              <a:t>This </a:t>
            </a:r>
            <a:r>
              <a:rPr lang="en-US" dirty="0"/>
              <a:t>leader's son, </a:t>
            </a:r>
            <a:r>
              <a:rPr lang="en-US" dirty="0" err="1"/>
              <a:t>Caesarion</a:t>
            </a:r>
            <a:r>
              <a:rPr lang="en-US" dirty="0"/>
              <a:t>, lived briefly as the last Pharaoh of Egypt one year after this leader ordered a decisive retreat from (*) Octavian's navy at the Battle of Actium with her lover, Marc Antony. </a:t>
            </a:r>
            <a:endParaRPr lang="en-US" dirty="0" smtClean="0"/>
          </a:p>
          <a:p>
            <a:r>
              <a:rPr lang="en-US" dirty="0" smtClean="0"/>
              <a:t>For </a:t>
            </a:r>
            <a:r>
              <a:rPr lang="en-US" dirty="0"/>
              <a:t>10 points, name this Egyptian Pharaoh who, shortly after Marc Antony's suicide, legendarily killed herself by snakebite.</a:t>
            </a:r>
          </a:p>
          <a:p>
            <a:r>
              <a:rPr lang="en-US" b="1" i="1" dirty="0"/>
              <a:t>ANSWER:</a:t>
            </a:r>
            <a:r>
              <a:rPr lang="en-US" dirty="0"/>
              <a:t> Cleopatra VII </a:t>
            </a:r>
            <a:r>
              <a:rPr lang="en-US" dirty="0" err="1"/>
              <a:t>Philopator</a:t>
            </a:r>
            <a:endParaRPr lang="en-US" dirty="0"/>
          </a:p>
          <a:p>
            <a:endParaRPr lang="en-US" dirty="0"/>
          </a:p>
        </p:txBody>
      </p:sp>
    </p:spTree>
    <p:extLst>
      <p:ext uri="{BB962C8B-B14F-4D97-AF65-F5344CB8AC3E}">
        <p14:creationId xmlns:p14="http://schemas.microsoft.com/office/powerpoint/2010/main" val="161508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Tossup</a:t>
            </a:r>
            <a:endParaRPr lang="en-US" dirty="0"/>
          </a:p>
        </p:txBody>
      </p:sp>
      <p:sp>
        <p:nvSpPr>
          <p:cNvPr id="3" name="Content Placeholder 2"/>
          <p:cNvSpPr>
            <a:spLocks noGrp="1"/>
          </p:cNvSpPr>
          <p:nvPr>
            <p:ph idx="1"/>
          </p:nvPr>
        </p:nvSpPr>
        <p:spPr/>
        <p:txBody>
          <a:bodyPr>
            <a:normAutofit fontScale="77500" lnSpcReduction="20000"/>
          </a:bodyPr>
          <a:lstStyle/>
          <a:p>
            <a:r>
              <a:rPr lang="en-US" dirty="0"/>
              <a:t>This ruler faced a conspiracy from a less notable Lepidus, and his father died in Antioch under mysterious circumstances, accusing the governor of Syria, </a:t>
            </a:r>
            <a:r>
              <a:rPr lang="en-US" dirty="0" err="1"/>
              <a:t>Gnaeus</a:t>
            </a:r>
            <a:r>
              <a:rPr lang="en-US" dirty="0"/>
              <a:t> </a:t>
            </a:r>
            <a:r>
              <a:rPr lang="en-US" dirty="0" err="1"/>
              <a:t>Calpurnius</a:t>
            </a:r>
            <a:r>
              <a:rPr lang="en-US" dirty="0"/>
              <a:t> </a:t>
            </a:r>
            <a:r>
              <a:rPr lang="en-US" dirty="0" err="1"/>
              <a:t>Piso</a:t>
            </a:r>
            <a:r>
              <a:rPr lang="en-US" dirty="0"/>
              <a:t>, of poison. </a:t>
            </a:r>
            <a:endParaRPr lang="en-US" dirty="0" smtClean="0"/>
          </a:p>
          <a:p>
            <a:r>
              <a:rPr lang="en-US" dirty="0" smtClean="0"/>
              <a:t>He </a:t>
            </a:r>
            <a:r>
              <a:rPr lang="en-US" dirty="0"/>
              <a:t>aborted a campaign to Britain but celebrated a triumph for it anyway, and he really liked his sister Drusilla. </a:t>
            </a:r>
            <a:endParaRPr lang="en-US" dirty="0" smtClean="0"/>
          </a:p>
          <a:p>
            <a:r>
              <a:rPr lang="en-US" dirty="0" smtClean="0"/>
              <a:t>This </a:t>
            </a:r>
            <a:r>
              <a:rPr lang="en-US" dirty="0"/>
              <a:t>son of </a:t>
            </a:r>
            <a:r>
              <a:rPr lang="en-US" dirty="0" err="1"/>
              <a:t>Germanicus</a:t>
            </a:r>
            <a:r>
              <a:rPr lang="en-US" dirty="0"/>
              <a:t> was assassinated by the Praetorian Guard in 41 CE, and was followed by his uncle Claudius. </a:t>
            </a:r>
            <a:endParaRPr lang="en-US" dirty="0" smtClean="0"/>
          </a:p>
          <a:p>
            <a:r>
              <a:rPr lang="en-US" dirty="0" smtClean="0"/>
              <a:t>For </a:t>
            </a:r>
            <a:r>
              <a:rPr lang="en-US" dirty="0"/>
              <a:t>10 points, name this Roman emperor whose name means "little boots," best known for being insane.</a:t>
            </a:r>
          </a:p>
          <a:p>
            <a:r>
              <a:rPr lang="en-US" b="1" i="1" dirty="0"/>
              <a:t>ANSWER:</a:t>
            </a:r>
            <a:r>
              <a:rPr lang="en-US" dirty="0"/>
              <a:t> Caligula [or Gaius Julius Caesar </a:t>
            </a:r>
            <a:r>
              <a:rPr lang="en-US" dirty="0" err="1"/>
              <a:t>Germanicus</a:t>
            </a:r>
            <a:r>
              <a:rPr lang="en-US" dirty="0"/>
              <a:t>]</a:t>
            </a:r>
          </a:p>
          <a:p>
            <a:endParaRPr lang="en-US" dirty="0"/>
          </a:p>
        </p:txBody>
      </p:sp>
    </p:spTree>
    <p:extLst>
      <p:ext uri="{BB962C8B-B14F-4D97-AF65-F5344CB8AC3E}">
        <p14:creationId xmlns:p14="http://schemas.microsoft.com/office/powerpoint/2010/main" val="369719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Tossup</a:t>
            </a:r>
            <a:endParaRPr lang="en-US" dirty="0"/>
          </a:p>
        </p:txBody>
      </p:sp>
      <p:sp>
        <p:nvSpPr>
          <p:cNvPr id="3" name="Content Placeholder 2"/>
          <p:cNvSpPr>
            <a:spLocks noGrp="1"/>
          </p:cNvSpPr>
          <p:nvPr>
            <p:ph idx="1"/>
          </p:nvPr>
        </p:nvSpPr>
        <p:spPr/>
        <p:txBody>
          <a:bodyPr>
            <a:normAutofit fontScale="70000" lnSpcReduction="20000"/>
          </a:bodyPr>
          <a:lstStyle/>
          <a:p>
            <a:r>
              <a:rPr lang="en-US" dirty="0"/>
              <a:t>This leader failed to uphold his end of the Treaty of Tarentum despite receiving the troops requested for a fight against the Parthians [PAHR-thee-</a:t>
            </a:r>
            <a:r>
              <a:rPr lang="en-US" dirty="0" err="1"/>
              <a:t>uns</a:t>
            </a:r>
            <a:r>
              <a:rPr lang="en-US" dirty="0"/>
              <a:t>]. </a:t>
            </a:r>
            <a:endParaRPr lang="en-US" dirty="0" smtClean="0"/>
          </a:p>
          <a:p>
            <a:r>
              <a:rPr lang="en-US" dirty="0" smtClean="0"/>
              <a:t>His </a:t>
            </a:r>
            <a:r>
              <a:rPr lang="en-US" dirty="0"/>
              <a:t>military successes included naval victories at Cape </a:t>
            </a:r>
            <a:r>
              <a:rPr lang="en-US" dirty="0" err="1"/>
              <a:t>Naulochus</a:t>
            </a:r>
            <a:r>
              <a:rPr lang="en-US" dirty="0"/>
              <a:t> [NOW-</a:t>
            </a:r>
            <a:r>
              <a:rPr lang="en-US" dirty="0" err="1"/>
              <a:t>loe</a:t>
            </a:r>
            <a:r>
              <a:rPr lang="en-US" dirty="0"/>
              <a:t>-</a:t>
            </a:r>
            <a:r>
              <a:rPr lang="en-US" dirty="0" err="1"/>
              <a:t>kus</a:t>
            </a:r>
            <a:r>
              <a:rPr lang="en-US" dirty="0"/>
              <a:t>] and the Gulf of </a:t>
            </a:r>
            <a:r>
              <a:rPr lang="en-US" dirty="0" err="1"/>
              <a:t>Ambracia</a:t>
            </a:r>
            <a:r>
              <a:rPr lang="en-US" dirty="0"/>
              <a:t> [am-BRAY-</a:t>
            </a:r>
            <a:r>
              <a:rPr lang="en-US" dirty="0" err="1"/>
              <a:t>shuh</a:t>
            </a:r>
            <a:r>
              <a:rPr lang="en-US" dirty="0"/>
              <a:t>]. </a:t>
            </a:r>
            <a:endParaRPr lang="en-US" dirty="0" smtClean="0"/>
          </a:p>
          <a:p>
            <a:r>
              <a:rPr lang="en-US" dirty="0" smtClean="0"/>
              <a:t>Marcus </a:t>
            </a:r>
            <a:r>
              <a:rPr lang="en-US" dirty="0"/>
              <a:t>Agrippa led the victorious forces in both of those battles, and the latter led to a resounding victory over Marc Antony and Cleopatra at Actium [AK-tee-um]. </a:t>
            </a:r>
            <a:endParaRPr lang="en-US" dirty="0" smtClean="0"/>
          </a:p>
          <a:p>
            <a:r>
              <a:rPr lang="en-US" dirty="0" smtClean="0"/>
              <a:t>Along </a:t>
            </a:r>
            <a:r>
              <a:rPr lang="en-US" dirty="0"/>
              <a:t>with Marc Antony and Marcus Lepidus, this man formed the Second Triumvirate. </a:t>
            </a:r>
            <a:endParaRPr lang="en-US" dirty="0" smtClean="0"/>
          </a:p>
          <a:p>
            <a:r>
              <a:rPr lang="en-US" dirty="0" smtClean="0"/>
              <a:t>Name </a:t>
            </a:r>
            <a:r>
              <a:rPr lang="en-US" dirty="0"/>
              <a:t>this Roman emperor, the successor to Julius Caesar.</a:t>
            </a:r>
          </a:p>
          <a:p>
            <a:r>
              <a:rPr lang="en-US" b="1" i="1" dirty="0"/>
              <a:t>ANSWER:</a:t>
            </a:r>
            <a:r>
              <a:rPr lang="en-US" dirty="0"/>
              <a:t> Caesar Augustus (accept Gaius Octavius or Gaius Julius Caesar </a:t>
            </a:r>
            <a:r>
              <a:rPr lang="en-US" dirty="0" err="1"/>
              <a:t>Octavianus</a:t>
            </a:r>
            <a:r>
              <a:rPr lang="en-US" dirty="0"/>
              <a:t>)</a:t>
            </a:r>
          </a:p>
          <a:p>
            <a:endParaRPr lang="en-US" dirty="0"/>
          </a:p>
        </p:txBody>
      </p:sp>
    </p:spTree>
    <p:extLst>
      <p:ext uri="{BB962C8B-B14F-4D97-AF65-F5344CB8AC3E}">
        <p14:creationId xmlns:p14="http://schemas.microsoft.com/office/powerpoint/2010/main" val="105174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Tossup</a:t>
            </a:r>
            <a:endParaRPr lang="en-US" dirty="0"/>
          </a:p>
        </p:txBody>
      </p:sp>
      <p:sp>
        <p:nvSpPr>
          <p:cNvPr id="3" name="Content Placeholder 2"/>
          <p:cNvSpPr>
            <a:spLocks noGrp="1"/>
          </p:cNvSpPr>
          <p:nvPr>
            <p:ph idx="1"/>
          </p:nvPr>
        </p:nvSpPr>
        <p:spPr/>
        <p:txBody>
          <a:bodyPr>
            <a:normAutofit fontScale="70000" lnSpcReduction="20000"/>
          </a:bodyPr>
          <a:lstStyle/>
          <a:p>
            <a:r>
              <a:rPr lang="en-US" dirty="0"/>
              <a:t>The prefect </a:t>
            </a:r>
            <a:r>
              <a:rPr lang="en-US" dirty="0" err="1"/>
              <a:t>Sextus</a:t>
            </a:r>
            <a:r>
              <a:rPr lang="en-US" dirty="0"/>
              <a:t> </a:t>
            </a:r>
            <a:r>
              <a:rPr lang="en-US" dirty="0" err="1"/>
              <a:t>Afranius</a:t>
            </a:r>
            <a:r>
              <a:rPr lang="en-US" dirty="0"/>
              <a:t> </a:t>
            </a:r>
            <a:r>
              <a:rPr lang="en-US" dirty="0" err="1"/>
              <a:t>Burrus</a:t>
            </a:r>
            <a:r>
              <a:rPr lang="en-US" dirty="0"/>
              <a:t> was an early advisor to this man, who sent his general </a:t>
            </a:r>
            <a:r>
              <a:rPr lang="en-US" dirty="0" err="1"/>
              <a:t>Corbulo</a:t>
            </a:r>
            <a:r>
              <a:rPr lang="en-US" dirty="0"/>
              <a:t> to fight the Parthians, poisoned his stepbrother </a:t>
            </a:r>
            <a:r>
              <a:rPr lang="en-US" dirty="0" err="1"/>
              <a:t>Britannicus</a:t>
            </a:r>
            <a:r>
              <a:rPr lang="en-US" dirty="0"/>
              <a:t>, and built the </a:t>
            </a:r>
            <a:r>
              <a:rPr lang="en-US" dirty="0" err="1"/>
              <a:t>Domus</a:t>
            </a:r>
            <a:r>
              <a:rPr lang="en-US" dirty="0"/>
              <a:t> Aurea. </a:t>
            </a:r>
            <a:endParaRPr lang="en-US" dirty="0" smtClean="0"/>
          </a:p>
          <a:p>
            <a:r>
              <a:rPr lang="en-US" dirty="0" smtClean="0"/>
              <a:t>His </a:t>
            </a:r>
            <a:r>
              <a:rPr lang="en-US" dirty="0"/>
              <a:t>reign was marked by a rebellion of the Iceni, as well as an assassination plot that led to the suicide of Seneca the Younger. </a:t>
            </a:r>
            <a:endParaRPr lang="en-US" dirty="0" smtClean="0"/>
          </a:p>
          <a:p>
            <a:r>
              <a:rPr lang="en-US" dirty="0" smtClean="0"/>
              <a:t>This </a:t>
            </a:r>
            <a:r>
              <a:rPr lang="en-US" dirty="0"/>
              <a:t>ruler suppressed the </a:t>
            </a:r>
            <a:r>
              <a:rPr lang="en-US" dirty="0" err="1"/>
              <a:t>Pisonian</a:t>
            </a:r>
            <a:r>
              <a:rPr lang="en-US" dirty="0"/>
              <a:t> Conspiracy and (*) </a:t>
            </a:r>
            <a:r>
              <a:rPr lang="en-US" dirty="0" err="1"/>
              <a:t>Boudica's</a:t>
            </a:r>
            <a:r>
              <a:rPr lang="en-US" dirty="0"/>
              <a:t> Rebellion, and he had earlier murdered his mother Agrippina the Younger, who helped him become the successor to Claudius. </a:t>
            </a:r>
            <a:endParaRPr lang="en-US" dirty="0" smtClean="0"/>
          </a:p>
          <a:p>
            <a:r>
              <a:rPr lang="en-US" dirty="0" smtClean="0"/>
              <a:t>His </a:t>
            </a:r>
            <a:r>
              <a:rPr lang="en-US" dirty="0"/>
              <a:t>overthrow by Galba began the Year of the Four Emperors. </a:t>
            </a:r>
            <a:endParaRPr lang="en-US" dirty="0" smtClean="0"/>
          </a:p>
          <a:p>
            <a:r>
              <a:rPr lang="en-US" dirty="0" smtClean="0"/>
              <a:t>For </a:t>
            </a:r>
            <a:r>
              <a:rPr lang="en-US" dirty="0"/>
              <a:t>ten points, identify this Roman emperor whose reign saw a fire that devastated Rome.</a:t>
            </a:r>
          </a:p>
          <a:p>
            <a:r>
              <a:rPr lang="en-US" b="1" i="1" dirty="0"/>
              <a:t>ANSWER:</a:t>
            </a:r>
            <a:r>
              <a:rPr lang="en-US" dirty="0"/>
              <a:t> Nero Claudius Caesar Augustus </a:t>
            </a:r>
            <a:r>
              <a:rPr lang="en-US" dirty="0" err="1" smtClean="0"/>
              <a:t>Germanicus</a:t>
            </a:r>
            <a:r>
              <a:rPr lang="en-US" dirty="0"/>
              <a:t/>
            </a:r>
            <a:br>
              <a:rPr lang="en-US" dirty="0"/>
            </a:br>
            <a:endParaRPr lang="en-US" dirty="0"/>
          </a:p>
        </p:txBody>
      </p:sp>
    </p:spTree>
    <p:extLst>
      <p:ext uri="{BB962C8B-B14F-4D97-AF65-F5344CB8AC3E}">
        <p14:creationId xmlns:p14="http://schemas.microsoft.com/office/powerpoint/2010/main" val="229266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Spartacus</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smtClean="0"/>
              <a:t>73 BC - Thracian, sold as slave-gladiator</a:t>
            </a:r>
          </a:p>
          <a:p>
            <a:r>
              <a:rPr lang="en-US" dirty="0" smtClean="0"/>
              <a:t>Led revolt at a gladiator school, Third Servile War</a:t>
            </a:r>
          </a:p>
          <a:p>
            <a:r>
              <a:rPr lang="en-US" dirty="0" smtClean="0"/>
              <a:t>Left town and picked up 70,000 rural slaves on the way to the Alps</a:t>
            </a:r>
          </a:p>
          <a:p>
            <a:r>
              <a:rPr lang="en-US" dirty="0" smtClean="0"/>
              <a:t>Camped at Mt. Vesuvius</a:t>
            </a:r>
          </a:p>
          <a:p>
            <a:r>
              <a:rPr lang="en-US" dirty="0" err="1" smtClean="0"/>
              <a:t>Rapelled</a:t>
            </a:r>
            <a:r>
              <a:rPr lang="en-US" dirty="0" smtClean="0"/>
              <a:t> down vines to </a:t>
            </a:r>
            <a:r>
              <a:rPr lang="en-US" dirty="0" err="1" smtClean="0"/>
              <a:t>surpise</a:t>
            </a:r>
            <a:r>
              <a:rPr lang="en-US" dirty="0" smtClean="0"/>
              <a:t> </a:t>
            </a:r>
            <a:r>
              <a:rPr lang="en-US" dirty="0" err="1" smtClean="0"/>
              <a:t>Glaber</a:t>
            </a:r>
            <a:r>
              <a:rPr lang="en-US" dirty="0" smtClean="0"/>
              <a:t> in one battle</a:t>
            </a:r>
          </a:p>
          <a:p>
            <a:r>
              <a:rPr lang="en-US" dirty="0"/>
              <a:t>L</a:t>
            </a:r>
            <a:r>
              <a:rPr lang="en-US" dirty="0" smtClean="0"/>
              <a:t>eft behind by pirate ships who promised to take them to Sicily</a:t>
            </a:r>
          </a:p>
          <a:p>
            <a:r>
              <a:rPr lang="en-US" dirty="0" smtClean="0"/>
              <a:t>General Crassus defeated slaves at Siler River, </a:t>
            </a:r>
            <a:r>
              <a:rPr lang="en-US" dirty="0" err="1" smtClean="0"/>
              <a:t>Sparatacus</a:t>
            </a:r>
            <a:r>
              <a:rPr lang="en-US" dirty="0" smtClean="0"/>
              <a:t> killed there</a:t>
            </a:r>
          </a:p>
          <a:p>
            <a:r>
              <a:rPr lang="en-US" dirty="0" smtClean="0"/>
              <a:t>Gen. Pompey had 6000 crucified on Appian Way and claimed credit</a:t>
            </a:r>
          </a:p>
          <a:p>
            <a:endParaRPr lang="en-US" dirty="0" smtClean="0"/>
          </a:p>
          <a:p>
            <a:endParaRPr lang="en-US" dirty="0"/>
          </a:p>
        </p:txBody>
      </p:sp>
      <p:sp>
        <p:nvSpPr>
          <p:cNvPr id="4" name="Content Placeholder 3"/>
          <p:cNvSpPr>
            <a:spLocks noGrp="1"/>
          </p:cNvSpPr>
          <p:nvPr>
            <p:ph sz="half" idx="2"/>
          </p:nvPr>
        </p:nvSpPr>
        <p:spPr/>
        <p:txBody>
          <a:bodyPr>
            <a:normAutofit fontScale="62500" lnSpcReduction="20000"/>
          </a:bodyPr>
          <a:lstStyle/>
          <a:p>
            <a:endParaRPr lang="en-US"/>
          </a:p>
        </p:txBody>
      </p:sp>
      <p:pic>
        <p:nvPicPr>
          <p:cNvPr id="5" name="Picture 2" descr="http://upload.wikimedia.org/wikipedia/commons/a/a8/Spartacus_I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600199"/>
            <a:ext cx="3276600" cy="4656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601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Triumvirate</a:t>
            </a:r>
            <a:endParaRPr lang="en-US" dirty="0"/>
          </a:p>
        </p:txBody>
      </p:sp>
      <p:sp>
        <p:nvSpPr>
          <p:cNvPr id="3" name="Content Placeholder 2"/>
          <p:cNvSpPr>
            <a:spLocks noGrp="1"/>
          </p:cNvSpPr>
          <p:nvPr>
            <p:ph sz="half" idx="1"/>
          </p:nvPr>
        </p:nvSpPr>
        <p:spPr>
          <a:xfrm>
            <a:off x="457200" y="1600200"/>
            <a:ext cx="4191000" cy="4525963"/>
          </a:xfrm>
        </p:spPr>
        <p:txBody>
          <a:bodyPr>
            <a:normAutofit fontScale="62500" lnSpcReduction="20000"/>
          </a:bodyPr>
          <a:lstStyle/>
          <a:p>
            <a:r>
              <a:rPr lang="en-US" dirty="0" smtClean="0"/>
              <a:t>Normal - Two consuls, sometimes one dictator, consuls were often generals</a:t>
            </a:r>
          </a:p>
          <a:p>
            <a:r>
              <a:rPr lang="en-US" dirty="0" smtClean="0"/>
              <a:t>Pompey annexes Syria and Jerusalem</a:t>
            </a:r>
          </a:p>
          <a:p>
            <a:r>
              <a:rPr lang="en-US" dirty="0" smtClean="0"/>
              <a:t>Crassus – wealthy general</a:t>
            </a:r>
          </a:p>
          <a:p>
            <a:r>
              <a:rPr lang="en-US" dirty="0" smtClean="0"/>
              <a:t>Pompey – they didn’t like each other</a:t>
            </a:r>
          </a:p>
          <a:p>
            <a:r>
              <a:rPr lang="en-US" dirty="0" smtClean="0"/>
              <a:t>Julius Caesar, nephew of Marius, rising up ranks</a:t>
            </a:r>
          </a:p>
          <a:p>
            <a:r>
              <a:rPr lang="en-US" dirty="0" smtClean="0"/>
              <a:t>59 BC - They form 1</a:t>
            </a:r>
            <a:r>
              <a:rPr lang="en-US" baseline="30000" dirty="0" smtClean="0"/>
              <a:t>st</a:t>
            </a:r>
            <a:r>
              <a:rPr lang="en-US" dirty="0" smtClean="0"/>
              <a:t> Triumvirate, three consuls in power</a:t>
            </a:r>
          </a:p>
          <a:p>
            <a:r>
              <a:rPr lang="en-US" dirty="0" smtClean="0"/>
              <a:t>58-50 BC – Gallic Wars, Caesar in modern-day France, wrote a book</a:t>
            </a:r>
          </a:p>
          <a:p>
            <a:r>
              <a:rPr lang="en-US" dirty="0"/>
              <a:t>Crassus dies in war against </a:t>
            </a:r>
            <a:r>
              <a:rPr lang="en-US" dirty="0" smtClean="0"/>
              <a:t>Parthians at Battle of </a:t>
            </a:r>
            <a:r>
              <a:rPr lang="en-US" dirty="0" err="1" smtClean="0"/>
              <a:t>Carrhae</a:t>
            </a:r>
            <a:r>
              <a:rPr lang="en-US" dirty="0" smtClean="0"/>
              <a:t>, has molten gold poured down his throat</a:t>
            </a:r>
          </a:p>
          <a:p>
            <a:r>
              <a:rPr lang="en-US" dirty="0" smtClean="0"/>
              <a:t>Back down to two consuls</a:t>
            </a:r>
            <a:endParaRPr lang="en-US" dirty="0"/>
          </a:p>
          <a:p>
            <a:r>
              <a:rPr lang="en-US" dirty="0"/>
              <a:t>Friendship between Caesar and Pompey unravels</a:t>
            </a:r>
          </a:p>
          <a:p>
            <a:endParaRPr lang="en-US" dirty="0" smtClean="0"/>
          </a:p>
          <a:p>
            <a:endParaRPr lang="en-US" dirty="0"/>
          </a:p>
        </p:txBody>
      </p:sp>
      <p:sp>
        <p:nvSpPr>
          <p:cNvPr id="4" name="Content Placeholder 3"/>
          <p:cNvSpPr>
            <a:spLocks noGrp="1"/>
          </p:cNvSpPr>
          <p:nvPr>
            <p:ph sz="half" idx="2"/>
          </p:nvPr>
        </p:nvSpPr>
        <p:spPr/>
        <p:txBody>
          <a:bodyPr>
            <a:normAutofit fontScale="62500" lnSpcReduction="20000"/>
          </a:bodyPr>
          <a:lstStyle/>
          <a:p>
            <a:endParaRPr lang="en-US" dirty="0"/>
          </a:p>
        </p:txBody>
      </p:sp>
      <p:pic>
        <p:nvPicPr>
          <p:cNvPr id="3074" name="Picture 2" descr="Marcus Licinius Crassus Louv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561668"/>
            <a:ext cx="2095500" cy="34004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w-pomp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124200"/>
            <a:ext cx="20955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610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Rise of Julius Caesar</a:t>
            </a:r>
            <a:endParaRPr lang="en-US" dirty="0"/>
          </a:p>
        </p:txBody>
      </p:sp>
      <p:sp>
        <p:nvSpPr>
          <p:cNvPr id="3" name="Content Placeholder 2"/>
          <p:cNvSpPr>
            <a:spLocks noGrp="1"/>
          </p:cNvSpPr>
          <p:nvPr>
            <p:ph sz="half" idx="1"/>
          </p:nvPr>
        </p:nvSpPr>
        <p:spPr>
          <a:xfrm>
            <a:off x="457199" y="1600200"/>
            <a:ext cx="5029201" cy="4525963"/>
          </a:xfrm>
        </p:spPr>
        <p:txBody>
          <a:bodyPr>
            <a:normAutofit fontScale="47500" lnSpcReduction="20000"/>
          </a:bodyPr>
          <a:lstStyle/>
          <a:p>
            <a:r>
              <a:rPr lang="en-US" sz="3600" dirty="0" smtClean="0"/>
              <a:t>Proconsul Caesar defeated nemesis Vercingetorix in Gaul at Battle of Alesia</a:t>
            </a:r>
          </a:p>
          <a:p>
            <a:r>
              <a:rPr lang="en-US" sz="3600" dirty="0" smtClean="0"/>
              <a:t>Pompey marries daughter of Caesar’s enemy</a:t>
            </a:r>
          </a:p>
          <a:p>
            <a:r>
              <a:rPr lang="en-US" sz="3600" dirty="0" smtClean="0"/>
              <a:t>Caesar crosses Rubicon in 49 BC</a:t>
            </a:r>
          </a:p>
          <a:p>
            <a:r>
              <a:rPr lang="en-US" sz="3600" dirty="0" smtClean="0"/>
              <a:t>“The die is cast.”  Roman Civil War begins</a:t>
            </a:r>
          </a:p>
          <a:p>
            <a:r>
              <a:rPr lang="en-US" sz="3600" dirty="0"/>
              <a:t>Pompey flees Rome to Greece</a:t>
            </a:r>
          </a:p>
          <a:p>
            <a:r>
              <a:rPr lang="en-US" sz="3600" dirty="0"/>
              <a:t>Caesar re-elected consul/dictator, then resigns</a:t>
            </a:r>
          </a:p>
          <a:p>
            <a:r>
              <a:rPr lang="en-US" sz="3600" dirty="0" smtClean="0"/>
              <a:t>Caesar </a:t>
            </a:r>
            <a:r>
              <a:rPr lang="en-US" sz="3600" dirty="0"/>
              <a:t>defeats Pompey’s lieutenants in Spain</a:t>
            </a:r>
          </a:p>
          <a:p>
            <a:r>
              <a:rPr lang="en-US" sz="3600" dirty="0"/>
              <a:t>48 BC - Pompey flees to Egypt, tricked and </a:t>
            </a:r>
            <a:r>
              <a:rPr lang="en-US" sz="3600" dirty="0" smtClean="0"/>
              <a:t>beheaded</a:t>
            </a:r>
          </a:p>
          <a:p>
            <a:r>
              <a:rPr lang="en-US" sz="3600" dirty="0" smtClean="0"/>
              <a:t>Pompey loses at Pharsalus, murdered while fleeing</a:t>
            </a:r>
          </a:p>
          <a:p>
            <a:r>
              <a:rPr lang="en-US" sz="3600" dirty="0"/>
              <a:t>Marc Antony </a:t>
            </a:r>
            <a:r>
              <a:rPr lang="en-US" sz="3600" dirty="0" smtClean="0"/>
              <a:t>made second </a:t>
            </a:r>
            <a:r>
              <a:rPr lang="en-US" sz="3600" dirty="0"/>
              <a:t>in command “Master of the Horse</a:t>
            </a:r>
            <a:r>
              <a:rPr lang="en-US" sz="3600" dirty="0" smtClean="0"/>
              <a:t>”</a:t>
            </a:r>
            <a:endParaRPr lang="en-US" sz="3600" dirty="0"/>
          </a:p>
          <a:p>
            <a:r>
              <a:rPr lang="en-US" sz="3600" dirty="0"/>
              <a:t>Caesar receives his head, allies with Cleopatra</a:t>
            </a:r>
          </a:p>
          <a:p>
            <a:r>
              <a:rPr lang="en-US" sz="3600" dirty="0"/>
              <a:t>Helps </a:t>
            </a:r>
            <a:r>
              <a:rPr lang="en-US" sz="3600" dirty="0" smtClean="0"/>
              <a:t>Cleopatra </a:t>
            </a:r>
            <a:r>
              <a:rPr lang="en-US" sz="3600" dirty="0"/>
              <a:t>in Egyptian Civil </a:t>
            </a:r>
            <a:r>
              <a:rPr lang="en-US" sz="3600" dirty="0" smtClean="0"/>
              <a:t>War</a:t>
            </a:r>
            <a:endParaRPr lang="en-US" sz="3600" dirty="0"/>
          </a:p>
        </p:txBody>
      </p:sp>
      <p:sp>
        <p:nvSpPr>
          <p:cNvPr id="4" name="Content Placeholder 3"/>
          <p:cNvSpPr>
            <a:spLocks noGrp="1"/>
          </p:cNvSpPr>
          <p:nvPr>
            <p:ph sz="half" idx="2"/>
          </p:nvPr>
        </p:nvSpPr>
        <p:spPr>
          <a:xfrm>
            <a:off x="5181600" y="1600200"/>
            <a:ext cx="3505200" cy="4525963"/>
          </a:xfrm>
        </p:spPr>
        <p:txBody>
          <a:bodyPr>
            <a:normAutofit fontScale="47500" lnSpcReduction="20000"/>
          </a:bodyPr>
          <a:lstStyle/>
          <a:p>
            <a:endParaRPr lang="en-US" dirty="0"/>
          </a:p>
        </p:txBody>
      </p:sp>
      <p:pic>
        <p:nvPicPr>
          <p:cNvPr id="5" name="Content Placeholder 3"/>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0828" y="1857997"/>
            <a:ext cx="2286743" cy="2971801"/>
          </a:xfrm>
          <a:prstGeom prst="rect">
            <a:avLst/>
          </a:prstGeom>
        </p:spPr>
      </p:pic>
      <p:pic>
        <p:nvPicPr>
          <p:cNvPr id="4098" name="Picture 2" descr="http://upload.wikimedia.org/wikipedia/commons/thumb/3/3e/Kleopatra-VII.-Altes-Museum-Berlin1.jpg/640px-Kleopatra-VII.-Altes-Museum-Berli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8549" y="4343400"/>
            <a:ext cx="1580072" cy="2093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154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Caesar Back in Rome</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Caesar returns to Rome in 47 BC</a:t>
            </a:r>
          </a:p>
          <a:p>
            <a:r>
              <a:rPr lang="en-US" dirty="0" smtClean="0"/>
              <a:t>Starts enacting reforms</a:t>
            </a:r>
          </a:p>
          <a:p>
            <a:r>
              <a:rPr lang="en-US" dirty="0" smtClean="0"/>
              <a:t>“Father of the Fatherland”</a:t>
            </a:r>
          </a:p>
          <a:p>
            <a:r>
              <a:rPr lang="en-US" dirty="0" smtClean="0"/>
              <a:t>Increased Senate to 900</a:t>
            </a:r>
          </a:p>
          <a:p>
            <a:r>
              <a:rPr lang="en-US" dirty="0" smtClean="0"/>
              <a:t>Puts own image on coins</a:t>
            </a:r>
          </a:p>
          <a:p>
            <a:r>
              <a:rPr lang="en-US" dirty="0" smtClean="0"/>
              <a:t>Offered title of rex but rejected it, “I am Caesar, not Rex”</a:t>
            </a:r>
          </a:p>
          <a:p>
            <a:r>
              <a:rPr lang="en-US" dirty="0" smtClean="0"/>
              <a:t>44 BC – Ides of March (March 15), Caesar stabbed to death by 60 senators fearful of his becoming king and ending the republic, wife Calpurnia tried to prevent JC from going to the Senate</a:t>
            </a:r>
          </a:p>
          <a:p>
            <a:r>
              <a:rPr lang="en-US" dirty="0" smtClean="0"/>
              <a:t>Battle of Philippi – many of perpetrators killed</a:t>
            </a:r>
            <a:endParaRPr lang="en-US" dirty="0"/>
          </a:p>
        </p:txBody>
      </p:sp>
      <p:sp>
        <p:nvSpPr>
          <p:cNvPr id="4" name="Content Placeholder 3"/>
          <p:cNvSpPr>
            <a:spLocks noGrp="1"/>
          </p:cNvSpPr>
          <p:nvPr>
            <p:ph sz="half" idx="2"/>
          </p:nvPr>
        </p:nvSpPr>
        <p:spPr/>
        <p:txBody>
          <a:bodyPr>
            <a:normAutofit fontScale="70000" lnSpcReduction="20000"/>
          </a:bodyPr>
          <a:lstStyle/>
          <a:p>
            <a:endParaRPr lang="en-US"/>
          </a:p>
        </p:txBody>
      </p:sp>
      <p:pic>
        <p:nvPicPr>
          <p:cNvPr id="5122" name="Picture 2" descr="http://upload.wikimedia.org/wikipedia/commons/thumb/2/23/Karl_Theodor_von_Piloty_Murder_of_Caesar_1865.jpg/300px-Karl_Theodor_von_Piloty_Murder_of_Caesar_18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1272" y="2362200"/>
            <a:ext cx="4077727"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911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 Republic Map, 40 BC</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673" y="1600200"/>
            <a:ext cx="8823214" cy="4240657"/>
          </a:xfrm>
        </p:spPr>
      </p:pic>
    </p:spTree>
    <p:extLst>
      <p:ext uri="{BB962C8B-B14F-4D97-AF65-F5344CB8AC3E}">
        <p14:creationId xmlns:p14="http://schemas.microsoft.com/office/powerpoint/2010/main" val="2943502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Second Triumvirate and Octavian</a:t>
            </a:r>
            <a:endParaRPr lang="en-US" dirty="0"/>
          </a:p>
        </p:txBody>
      </p:sp>
      <p:sp>
        <p:nvSpPr>
          <p:cNvPr id="3" name="Content Placeholder 2"/>
          <p:cNvSpPr>
            <a:spLocks noGrp="1"/>
          </p:cNvSpPr>
          <p:nvPr>
            <p:ph sz="half" idx="1"/>
          </p:nvPr>
        </p:nvSpPr>
        <p:spPr>
          <a:xfrm>
            <a:off x="457200" y="1600200"/>
            <a:ext cx="4267200" cy="4525963"/>
          </a:xfrm>
        </p:spPr>
        <p:txBody>
          <a:bodyPr>
            <a:normAutofit fontScale="62500" lnSpcReduction="20000"/>
          </a:bodyPr>
          <a:lstStyle/>
          <a:p>
            <a:r>
              <a:rPr lang="en-US" dirty="0" smtClean="0"/>
              <a:t>Octavian - Julius Caesar’s great nephew, JC adopted him</a:t>
            </a:r>
          </a:p>
          <a:p>
            <a:r>
              <a:rPr lang="en-US" dirty="0"/>
              <a:t>Marc Antony did not support his </a:t>
            </a:r>
            <a:r>
              <a:rPr lang="en-US" dirty="0" smtClean="0"/>
              <a:t>adoption</a:t>
            </a:r>
          </a:p>
          <a:p>
            <a:r>
              <a:rPr lang="en-US" dirty="0" smtClean="0"/>
              <a:t>After JC assassinated, Octavian gathered armies and marched on Rome</a:t>
            </a:r>
          </a:p>
          <a:p>
            <a:r>
              <a:rPr lang="en-US" dirty="0" smtClean="0"/>
              <a:t>Cicero spoke out against Marc Antony, Octavian elected proconsul</a:t>
            </a:r>
          </a:p>
          <a:p>
            <a:r>
              <a:rPr lang="en-US" dirty="0" smtClean="0"/>
              <a:t>43 BC - Second Triumvirate formed: Octavian, Marc Antony, Lepidus</a:t>
            </a:r>
          </a:p>
          <a:p>
            <a:r>
              <a:rPr lang="en-US" dirty="0" smtClean="0"/>
              <a:t>Lepidus favored Antony</a:t>
            </a:r>
          </a:p>
          <a:p>
            <a:r>
              <a:rPr lang="en-US" dirty="0" smtClean="0"/>
              <a:t>Territories divided</a:t>
            </a:r>
          </a:p>
          <a:p>
            <a:r>
              <a:rPr lang="en-US" dirty="0" smtClean="0"/>
              <a:t>Octavian </a:t>
            </a:r>
            <a:r>
              <a:rPr lang="en-US" dirty="0"/>
              <a:t>– Sardinia, Sicily Africa</a:t>
            </a:r>
          </a:p>
          <a:p>
            <a:r>
              <a:rPr lang="en-US" dirty="0"/>
              <a:t>Marc Antony – parts of Gaul</a:t>
            </a:r>
          </a:p>
          <a:p>
            <a:r>
              <a:rPr lang="en-US" dirty="0" smtClean="0"/>
              <a:t>Lepidus </a:t>
            </a:r>
            <a:r>
              <a:rPr lang="en-US" dirty="0"/>
              <a:t>– Spain, parts of Gaul</a:t>
            </a:r>
          </a:p>
          <a:p>
            <a:endParaRPr lang="en-US" dirty="0" smtClean="0"/>
          </a:p>
          <a:p>
            <a:endParaRPr lang="en-US" dirty="0"/>
          </a:p>
        </p:txBody>
      </p:sp>
      <p:sp>
        <p:nvSpPr>
          <p:cNvPr id="4" name="Content Placeholder 3"/>
          <p:cNvSpPr>
            <a:spLocks noGrp="1"/>
          </p:cNvSpPr>
          <p:nvPr>
            <p:ph sz="half" idx="2"/>
          </p:nvPr>
        </p:nvSpPr>
        <p:spPr/>
        <p:txBody>
          <a:bodyPr>
            <a:normAutofit fontScale="62500" lnSpcReduction="20000"/>
          </a:bodyPr>
          <a:lstStyle/>
          <a:p>
            <a:endParaRPr lang="en-US"/>
          </a:p>
        </p:txBody>
      </p:sp>
      <p:pic>
        <p:nvPicPr>
          <p:cNvPr id="2050" name="Picture 2" descr="http://media-cache-ec0.pinimg.com/236x/75/23/5e/75235ee55cc40f955a8d223c8942b6a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905000"/>
            <a:ext cx="3524250" cy="3495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115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68362"/>
          </a:xfrm>
        </p:spPr>
        <p:txBody>
          <a:bodyPr/>
          <a:lstStyle/>
          <a:p>
            <a:r>
              <a:rPr lang="en-US" dirty="0" smtClean="0"/>
              <a:t>Rome divided up by 2</a:t>
            </a:r>
            <a:r>
              <a:rPr lang="en-US" baseline="30000" dirty="0" smtClean="0"/>
              <a:t>nd</a:t>
            </a:r>
            <a:r>
              <a:rPr lang="en-US" dirty="0" smtClean="0"/>
              <a:t> Triumvirate</a:t>
            </a:r>
            <a:endParaRPr lang="en-US" dirty="0"/>
          </a:p>
        </p:txBody>
      </p:sp>
      <p:sp>
        <p:nvSpPr>
          <p:cNvPr id="6" name="Content Placeholder 5"/>
          <p:cNvSpPr>
            <a:spLocks noGrp="1"/>
          </p:cNvSpPr>
          <p:nvPr>
            <p:ph idx="1"/>
          </p:nvPr>
        </p:nvSpPr>
        <p:spPr/>
        <p:txBody>
          <a:bodyPr/>
          <a:lstStyle/>
          <a:p>
            <a:endParaRPr lang="en-US"/>
          </a:p>
        </p:txBody>
      </p:sp>
      <p:pic>
        <p:nvPicPr>
          <p:cNvPr id="1028" name="Picture 4" descr="http://upload.wikimedia.org/wikipedia/commons/thumb/0/04/Roman-Empire-43BC.png/1024px-Roman-Empire-43B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37" y="1371600"/>
            <a:ext cx="8575313" cy="499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3351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1072</TotalTime>
  <Words>2010</Words>
  <Application>Microsoft Office PowerPoint</Application>
  <PresentationFormat>On-screen Show (4:3)</PresentationFormat>
  <Paragraphs>158</Paragraphs>
  <Slides>24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The Rome: Republic to Empire</vt:lpstr>
      <vt:lpstr>After the Punic Wars</vt:lpstr>
      <vt:lpstr>Spartacus</vt:lpstr>
      <vt:lpstr>First Triumvirate</vt:lpstr>
      <vt:lpstr>Rise of Julius Caesar</vt:lpstr>
      <vt:lpstr>Caesar Back in Rome</vt:lpstr>
      <vt:lpstr>Roman Republic Map, 40 BC</vt:lpstr>
      <vt:lpstr>The Second Triumvirate and Octavian</vt:lpstr>
      <vt:lpstr>Rome divided up by 2nd Triumvirate</vt:lpstr>
      <vt:lpstr>Breakup and war</vt:lpstr>
      <vt:lpstr>Rule of Augustus Caesar</vt:lpstr>
      <vt:lpstr>Julian-Claudian Dynasty</vt:lpstr>
      <vt:lpstr>PowerPoint Presentation</vt:lpstr>
      <vt:lpstr>Tossup</vt:lpstr>
      <vt:lpstr>Tossup</vt:lpstr>
      <vt:lpstr>Tossup</vt:lpstr>
      <vt:lpstr>Tossup</vt:lpstr>
      <vt:lpstr>Tossup</vt:lpstr>
      <vt:lpstr>Tossup</vt:lpstr>
      <vt:lpstr>Tossup</vt:lpstr>
      <vt:lpstr>Tossup</vt:lpstr>
      <vt:lpstr>Tossup</vt:lpstr>
      <vt:lpstr>Tossup</vt:lpstr>
      <vt:lpstr>Tossup</vt:lpstr>
    </vt:vector>
  </TitlesOfParts>
  <Company>Fairfax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Huang, Eugene</cp:lastModifiedBy>
  <cp:revision>66</cp:revision>
  <dcterms:created xsi:type="dcterms:W3CDTF">2012-12-18T11:44:31Z</dcterms:created>
  <dcterms:modified xsi:type="dcterms:W3CDTF">2016-10-25T17:59:32Z</dcterms:modified>
</cp:coreProperties>
</file>