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56" r:id="rId10"/>
    <p:sldId id="257" r:id="rId11"/>
    <p:sldId id="259" r:id="rId12"/>
    <p:sldId id="268" r:id="rId13"/>
    <p:sldId id="260" r:id="rId14"/>
    <p:sldId id="262" r:id="rId15"/>
    <p:sldId id="264" r:id="rId16"/>
    <p:sldId id="265" r:id="rId17"/>
    <p:sldId id="26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1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6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7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7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7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1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EE710-A309-4210-A54A-E9B53DB6964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2EE6-1431-464C-80CE-E5BAA8F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alexander the gr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67" y="1581420"/>
            <a:ext cx="3333466" cy="46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Alexander the Great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904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Founding of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085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Rome </a:t>
            </a:r>
            <a:r>
              <a:rPr lang="en-US" dirty="0"/>
              <a:t>founded around 750 BC on the Palatine </a:t>
            </a:r>
            <a:r>
              <a:rPr lang="en-US" dirty="0" smtClean="0"/>
              <a:t>Hill</a:t>
            </a:r>
          </a:p>
          <a:p>
            <a:r>
              <a:rPr lang="en-US" dirty="0" smtClean="0"/>
              <a:t>Etruscans – early rival of Rome</a:t>
            </a:r>
          </a:p>
          <a:p>
            <a:r>
              <a:rPr lang="en-US" dirty="0" smtClean="0"/>
              <a:t>Aeneas – </a:t>
            </a:r>
            <a:r>
              <a:rPr lang="en-US" i="1" dirty="0" smtClean="0"/>
              <a:t>The Aeneid </a:t>
            </a:r>
            <a:r>
              <a:rPr lang="en-US" dirty="0" smtClean="0"/>
              <a:t>by Virgil, mythical ancestor of Romans</a:t>
            </a:r>
          </a:p>
          <a:p>
            <a:r>
              <a:rPr lang="en-US" dirty="0" smtClean="0"/>
              <a:t>Romulus and Remus – twin sons of Rhea Silvia and Mars, taken from them and raised by she-wolf, founded Rome</a:t>
            </a:r>
          </a:p>
          <a:p>
            <a:r>
              <a:rPr lang="en-US" dirty="0" smtClean="0"/>
              <a:t>Romulus was first king of Rome</a:t>
            </a:r>
          </a:p>
          <a:p>
            <a:r>
              <a:rPr lang="en-US" dirty="0" smtClean="0"/>
              <a:t>7 kings spanned the next 200 years, ending in 510 BC</a:t>
            </a:r>
          </a:p>
          <a:p>
            <a:r>
              <a:rPr lang="en-US" dirty="0" smtClean="0"/>
              <a:t>Tarquin the Proud – last king of Rome, descendant of Etruscans, reign ended in 509 BC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s://vanrossenclassicalstudies.wikispaces.com/file/view/Aeneas'_journey.gif/193578188/715x440/Aeneas'_journ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821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02" y="3962401"/>
            <a:ext cx="3834376" cy="26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Roman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Latin League – confederation of villages for protection against Etruscans</a:t>
            </a:r>
          </a:p>
          <a:p>
            <a:r>
              <a:rPr lang="en-US" dirty="0" smtClean="0"/>
              <a:t>509 BC – Roman </a:t>
            </a:r>
            <a:r>
              <a:rPr lang="en-US" dirty="0" smtClean="0"/>
              <a:t>Republic, Twelve Tables</a:t>
            </a:r>
            <a:endParaRPr lang="en-US" dirty="0" smtClean="0"/>
          </a:p>
          <a:p>
            <a:r>
              <a:rPr lang="en-US" dirty="0" smtClean="0"/>
              <a:t>493 BC – alliance between Roman Republic and Latin League</a:t>
            </a:r>
          </a:p>
          <a:p>
            <a:r>
              <a:rPr lang="en-US" dirty="0" smtClean="0"/>
              <a:t>Cincinnatus, 458 BC – farmer to dictator back to farmer, model of virtue</a:t>
            </a:r>
          </a:p>
          <a:p>
            <a:r>
              <a:rPr lang="en-US" dirty="0" smtClean="0"/>
              <a:t>338 BC – War with League ends up dissolving League, Rome incorporates other cities into the Republic</a:t>
            </a:r>
          </a:p>
          <a:p>
            <a:r>
              <a:rPr lang="en-US" dirty="0" smtClean="0"/>
              <a:t>Appian Way – construction began in 312 BC during Samnite War, trenches, higher in middle for water run-off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828799"/>
            <a:ext cx="3897690" cy="40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Pyrrhus of Epirus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281 BC – Pyrrhus, king of Epirus, asked by Tarentum to help rebel against Rome</a:t>
            </a:r>
          </a:p>
          <a:p>
            <a:r>
              <a:rPr lang="en-US" dirty="0" smtClean="0"/>
              <a:t>Heraclea – first battle against </a:t>
            </a:r>
            <a:r>
              <a:rPr lang="en-US" dirty="0" smtClean="0"/>
              <a:t>Rome, “Pyrrhic victory”</a:t>
            </a:r>
            <a:endParaRPr lang="en-US" dirty="0" smtClean="0"/>
          </a:p>
          <a:p>
            <a:r>
              <a:rPr lang="en-US" dirty="0" smtClean="0"/>
              <a:t>Asculum 279 BC – Rome versus </a:t>
            </a:r>
            <a:r>
              <a:rPr lang="en-US" dirty="0" err="1" smtClean="0"/>
              <a:t>Tarantines</a:t>
            </a:r>
            <a:r>
              <a:rPr lang="en-US" dirty="0" smtClean="0"/>
              <a:t> and </a:t>
            </a:r>
            <a:r>
              <a:rPr lang="en-US" dirty="0" err="1" smtClean="0"/>
              <a:t>Samnites</a:t>
            </a:r>
            <a:r>
              <a:rPr lang="en-US" dirty="0" smtClean="0"/>
              <a:t> led by Pyrrhus</a:t>
            </a:r>
            <a:endParaRPr lang="en-US" dirty="0" smtClean="0"/>
          </a:p>
          <a:p>
            <a:r>
              <a:rPr lang="en-US" dirty="0" smtClean="0"/>
              <a:t>278 BC – Greek cities in Sicily asked him to help drive out </a:t>
            </a:r>
            <a:r>
              <a:rPr lang="en-US" dirty="0" smtClean="0"/>
              <a:t>Carthaginians, made king of Sicily</a:t>
            </a:r>
            <a:endParaRPr lang="en-US" dirty="0" smtClean="0"/>
          </a:p>
          <a:p>
            <a:r>
              <a:rPr lang="en-US" dirty="0" smtClean="0"/>
              <a:t>Forced contributions to drive out </a:t>
            </a:r>
            <a:r>
              <a:rPr lang="en-US" dirty="0" err="1" smtClean="0"/>
              <a:t>Cathage</a:t>
            </a:r>
            <a:endParaRPr lang="en-US" dirty="0" smtClean="0"/>
          </a:p>
          <a:p>
            <a:r>
              <a:rPr lang="en-US" dirty="0" smtClean="0"/>
              <a:t>Left Sicily to Rome and Carthage</a:t>
            </a:r>
            <a:endParaRPr lang="en-US" dirty="0" smtClean="0"/>
          </a:p>
          <a:p>
            <a:r>
              <a:rPr lang="en-US" dirty="0" smtClean="0"/>
              <a:t>According to Plutarch, Hannibal said he was the greatest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2050" name="Picture 2" descr="http://orrinwoodwardblog.com/wp-content/uploads/2012/12/490153449_8809973e7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762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Punic War 264-241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Carthaginians </a:t>
            </a:r>
            <a:r>
              <a:rPr lang="en-US" dirty="0" smtClean="0"/>
              <a:t>were </a:t>
            </a:r>
            <a:r>
              <a:rPr lang="en-US" dirty="0" smtClean="0"/>
              <a:t>descendants of Phoenicians</a:t>
            </a:r>
            <a:endParaRPr lang="en-US" dirty="0" smtClean="0"/>
          </a:p>
          <a:p>
            <a:r>
              <a:rPr lang="en-US" dirty="0" err="1" smtClean="0"/>
              <a:t>Hiero</a:t>
            </a:r>
            <a:r>
              <a:rPr lang="en-US" dirty="0" smtClean="0"/>
              <a:t>, king of </a:t>
            </a:r>
            <a:r>
              <a:rPr lang="en-US" dirty="0" err="1" smtClean="0"/>
              <a:t>Messana</a:t>
            </a:r>
            <a:r>
              <a:rPr lang="en-US" dirty="0" smtClean="0"/>
              <a:t> on Sicily, </a:t>
            </a:r>
            <a:r>
              <a:rPr lang="en-US" dirty="0" smtClean="0"/>
              <a:t>chooses Roman rule over Carthage</a:t>
            </a:r>
          </a:p>
          <a:p>
            <a:r>
              <a:rPr lang="en-US" dirty="0" smtClean="0"/>
              <a:t>Rome besieges </a:t>
            </a:r>
            <a:r>
              <a:rPr lang="en-US" dirty="0" err="1" smtClean="0"/>
              <a:t>Agrigentum</a:t>
            </a:r>
            <a:r>
              <a:rPr lang="en-US" dirty="0" smtClean="0"/>
              <a:t> in 262 BC</a:t>
            </a:r>
            <a:endParaRPr lang="en-US" dirty="0" smtClean="0"/>
          </a:p>
          <a:p>
            <a:r>
              <a:rPr lang="en-US" dirty="0" smtClean="0"/>
              <a:t>War ends </a:t>
            </a:r>
            <a:r>
              <a:rPr lang="en-US" dirty="0" smtClean="0"/>
              <a:t>up stalemate but </a:t>
            </a:r>
            <a:r>
              <a:rPr lang="en-US" dirty="0" smtClean="0"/>
              <a:t>Rome becomes Mediterranean power</a:t>
            </a:r>
            <a:endParaRPr lang="en-US" dirty="0"/>
          </a:p>
          <a:p>
            <a:r>
              <a:rPr lang="en-US" dirty="0" smtClean="0"/>
              <a:t>Carthage agrees to leave Sicily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3074" name="Picture 2" descr="http://upload.wikimedia.org/wikipedia/commons/7/79/First_Punic_War_264_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08" y="1633537"/>
            <a:ext cx="4526892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Punic War 218-201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Cathaginian</a:t>
            </a:r>
            <a:r>
              <a:rPr lang="en-US" dirty="0" smtClean="0"/>
              <a:t> general Hamilcar </a:t>
            </a:r>
            <a:r>
              <a:rPr lang="en-US" dirty="0" err="1" smtClean="0"/>
              <a:t>Barca</a:t>
            </a:r>
            <a:r>
              <a:rPr lang="en-US" dirty="0" smtClean="0"/>
              <a:t> took Spain, Rome took Corsica</a:t>
            </a:r>
          </a:p>
          <a:p>
            <a:r>
              <a:rPr lang="en-US" dirty="0" err="1" smtClean="0"/>
              <a:t>Barca</a:t>
            </a:r>
            <a:r>
              <a:rPr lang="en-US" dirty="0" smtClean="0"/>
              <a:t> taught </a:t>
            </a:r>
            <a:r>
              <a:rPr lang="en-US" dirty="0" smtClean="0"/>
              <a:t>his son Hannibal to hate Rome</a:t>
            </a:r>
          </a:p>
          <a:p>
            <a:r>
              <a:rPr lang="en-US" dirty="0" err="1" smtClean="0"/>
              <a:t>Barca</a:t>
            </a:r>
            <a:r>
              <a:rPr lang="en-US" dirty="0" smtClean="0"/>
              <a:t> died, Hannibal took a </a:t>
            </a:r>
            <a:r>
              <a:rPr lang="en-US" dirty="0" smtClean="0"/>
              <a:t>faraway </a:t>
            </a:r>
            <a:r>
              <a:rPr lang="en-US" dirty="0" err="1" smtClean="0"/>
              <a:t>Sarguntum</a:t>
            </a:r>
            <a:r>
              <a:rPr lang="en-US" dirty="0" smtClean="0"/>
              <a:t> in  Spain, left </a:t>
            </a:r>
            <a:r>
              <a:rPr lang="en-US" dirty="0" smtClean="0"/>
              <a:t>his brother Hasdrubal to guard Spain</a:t>
            </a:r>
          </a:p>
          <a:p>
            <a:r>
              <a:rPr lang="en-US" dirty="0" smtClean="0"/>
              <a:t>Took elephants across Pyrenees to invade Rome from north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4098" name="Picture 2" descr="http://explorethemed.com/Images/Maps/PWars2_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37854"/>
            <a:ext cx="4648200" cy="26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0.gstatic.com/images?q=tbn:ANd9GcSvkVgk-xuUQHveWJ6JhlTxMT-RYm9jPYK_JDLu8_IjoCcNWTyN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36" y="4211781"/>
            <a:ext cx="3102728" cy="20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Hannibal in Italian peninsula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85373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Had </a:t>
            </a:r>
            <a:r>
              <a:rPr lang="en-US" dirty="0" smtClean="0"/>
              <a:t>30,000 men when he met Romans</a:t>
            </a:r>
          </a:p>
          <a:p>
            <a:r>
              <a:rPr lang="en-US" dirty="0" smtClean="0"/>
              <a:t>Won at </a:t>
            </a:r>
            <a:r>
              <a:rPr lang="en-US" dirty="0" err="1" smtClean="0"/>
              <a:t>Trebia</a:t>
            </a:r>
            <a:r>
              <a:rPr lang="en-US" dirty="0" smtClean="0"/>
              <a:t> and Lake </a:t>
            </a:r>
            <a:r>
              <a:rPr lang="en-US" dirty="0" err="1" smtClean="0"/>
              <a:t>Tresimene</a:t>
            </a:r>
            <a:endParaRPr lang="en-US" dirty="0"/>
          </a:p>
          <a:p>
            <a:r>
              <a:rPr lang="en-US" dirty="0" smtClean="0"/>
              <a:t>216 BC – Battl</a:t>
            </a:r>
            <a:r>
              <a:rPr lang="en-US" dirty="0" smtClean="0"/>
              <a:t>e of </a:t>
            </a:r>
            <a:r>
              <a:rPr lang="en-US" dirty="0" smtClean="0"/>
              <a:t>Cannae </a:t>
            </a:r>
            <a:r>
              <a:rPr lang="en-US" dirty="0" smtClean="0"/>
              <a:t>was decisive </a:t>
            </a:r>
            <a:r>
              <a:rPr lang="en-US" dirty="0" smtClean="0"/>
              <a:t>victory even though </a:t>
            </a:r>
            <a:r>
              <a:rPr lang="en-US" dirty="0" smtClean="0"/>
              <a:t>Hannibal outnumbered 2 to 1</a:t>
            </a:r>
          </a:p>
          <a:p>
            <a:r>
              <a:rPr lang="en-US" dirty="0" smtClean="0"/>
              <a:t>Terrorized southern Italy, survived 15 </a:t>
            </a:r>
            <a:r>
              <a:rPr lang="en-US" dirty="0" smtClean="0"/>
              <a:t>years but Carthage </a:t>
            </a:r>
            <a:r>
              <a:rPr lang="en-US" dirty="0" smtClean="0"/>
              <a:t>would not send reinforcements</a:t>
            </a:r>
          </a:p>
          <a:p>
            <a:r>
              <a:rPr lang="en-US" dirty="0" smtClean="0"/>
              <a:t>Hannibal asked Hasdrubal for help</a:t>
            </a:r>
          </a:p>
          <a:p>
            <a:r>
              <a:rPr lang="en-US" dirty="0" smtClean="0"/>
              <a:t>Hasdrubal killed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smtClean="0"/>
              <a:t>route to Italy, head ends up in Hannibal’s camp, Hannibal mired in southern Italy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5122" name="Picture 2" descr="http://upload.wikimedia.org/wikipedia/commons/thumb/6/6d/Battles_second_punic_war-en.svg/770px-Battles_second_punic_war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86" y="1622946"/>
            <a:ext cx="4844227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Scipio </a:t>
            </a:r>
            <a:r>
              <a:rPr lang="en-US" dirty="0" err="1" smtClean="0"/>
              <a:t>Africanus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While Hannibal in Italy, Scipio </a:t>
            </a:r>
            <a:r>
              <a:rPr lang="en-US" dirty="0" smtClean="0"/>
              <a:t>invaded </a:t>
            </a:r>
            <a:r>
              <a:rPr lang="en-US" dirty="0" smtClean="0"/>
              <a:t>North Africa</a:t>
            </a:r>
          </a:p>
          <a:p>
            <a:r>
              <a:rPr lang="en-US" dirty="0" smtClean="0"/>
              <a:t>203 BC - Hannibal </a:t>
            </a:r>
            <a:r>
              <a:rPr lang="en-US" dirty="0" smtClean="0"/>
              <a:t>recalled to Carthage</a:t>
            </a:r>
          </a:p>
          <a:p>
            <a:r>
              <a:rPr lang="en-US" dirty="0" smtClean="0"/>
              <a:t>Battle of Zama 202 BC – Scipio defeats Hannibal </a:t>
            </a:r>
          </a:p>
          <a:p>
            <a:r>
              <a:rPr lang="en-US" dirty="0" smtClean="0"/>
              <a:t>Harsh terms of surrender</a:t>
            </a:r>
          </a:p>
          <a:p>
            <a:r>
              <a:rPr lang="en-US" dirty="0" smtClean="0"/>
              <a:t>Cato’s words: “Carthage must be destroyed.”</a:t>
            </a:r>
          </a:p>
          <a:p>
            <a:r>
              <a:rPr lang="en-US" dirty="0" smtClean="0"/>
              <a:t>Carthage still </a:t>
            </a:r>
            <a:r>
              <a:rPr lang="en-US" dirty="0" smtClean="0"/>
              <a:t>allowed to be a trading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Hannibal fled to Greece and Asia </a:t>
            </a:r>
            <a:r>
              <a:rPr lang="en-US" dirty="0" smtClean="0"/>
              <a:t>Minor, fought for several kingdoms including Seleucids</a:t>
            </a:r>
          </a:p>
          <a:p>
            <a:r>
              <a:rPr lang="en-US" dirty="0" smtClean="0"/>
              <a:t>The line in the sand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146" name="Picture 2" descr="http://upload.wikimedia.org/wikipedia/commons/5/54/Giovanni_Battista_Tiepolo_-_Scipio_Africanus_Freeing_Massiva_-_Walters_37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286000"/>
            <a:ext cx="4486275" cy="2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Punic War 149–146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573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Carthage broke Rome’s sand line</a:t>
            </a:r>
          </a:p>
          <a:p>
            <a:r>
              <a:rPr lang="en-US" dirty="0" smtClean="0"/>
              <a:t>Invaded Numidia in 149 BC</a:t>
            </a:r>
          </a:p>
          <a:p>
            <a:r>
              <a:rPr lang="en-US" dirty="0" smtClean="0"/>
              <a:t>Rome sent Scipio </a:t>
            </a:r>
            <a:r>
              <a:rPr lang="en-US" dirty="0" err="1" smtClean="0"/>
              <a:t>Africanus</a:t>
            </a:r>
            <a:r>
              <a:rPr lang="en-US" dirty="0" smtClean="0"/>
              <a:t> again</a:t>
            </a:r>
          </a:p>
          <a:p>
            <a:r>
              <a:rPr lang="en-US" dirty="0" smtClean="0"/>
              <a:t>Carthage held out for 3 years</a:t>
            </a:r>
          </a:p>
          <a:p>
            <a:r>
              <a:rPr lang="en-US" dirty="0" smtClean="0"/>
              <a:t>All citizens killed or sold into slavery</a:t>
            </a:r>
          </a:p>
          <a:p>
            <a:r>
              <a:rPr lang="en-US" dirty="0" smtClean="0"/>
              <a:t>Land salted</a:t>
            </a:r>
          </a:p>
          <a:p>
            <a:r>
              <a:rPr lang="en-US" dirty="0" smtClean="0"/>
              <a:t>100 BC – Julius Caesar born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170" name="Picture 2" descr="http://s3.amazonaws.com/engrade-myfiles/4025166287031036/expansion_rome_2nd_c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30" y="1828800"/>
            <a:ext cx="4847469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In one battle, this ruler sent his soldiers out wearing crowns of laurel to appear as holy avengers of Apollo against an enemy force that drowned </a:t>
            </a:r>
            <a:r>
              <a:rPr lang="en-US" dirty="0" err="1"/>
              <a:t>en</a:t>
            </a:r>
            <a:r>
              <a:rPr lang="en-US" dirty="0"/>
              <a:t>-masse trying to reach the ships of Chares.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received the news that his wife gave birth to a son at the same time as a report that his racehorse won the Olympic Games.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historian </a:t>
            </a:r>
            <a:r>
              <a:rPr lang="en-US" dirty="0" err="1"/>
              <a:t>Theopompus</a:t>
            </a:r>
            <a:r>
              <a:rPr lang="en-US" dirty="0"/>
              <a:t> lambasted him for getting drunk in the daytime, in a digression-filled 58-book history of his rule.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man lost his right eye besieging the city of </a:t>
            </a:r>
            <a:r>
              <a:rPr lang="en-US" dirty="0" err="1"/>
              <a:t>Methone</a:t>
            </a:r>
            <a:r>
              <a:rPr lang="en-US" dirty="0"/>
              <a:t>, and defeated </a:t>
            </a:r>
            <a:r>
              <a:rPr lang="en-US" dirty="0" err="1"/>
              <a:t>Onemarchos</a:t>
            </a:r>
            <a:r>
              <a:rPr lang="en-US" dirty="0"/>
              <a:t> at the bloodiest engagement in Greek history, the Battle of Crocus Field.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celebration of his daughter Cleopatra's wedding to Alexander of Epirus, this man was assassinated by one of his seven bodyguards, Pausanias.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man established the League of Corinth after winning a battle where the companion cavalry that broke the Sacred Band was commanded by his eighteen-year old son.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King of Macedon, the father of Alexander the Great.</a:t>
            </a:r>
          </a:p>
          <a:p>
            <a:r>
              <a:rPr lang="en-US" b="1" i="1" dirty="0"/>
              <a:t>ANSWER:</a:t>
            </a:r>
            <a:r>
              <a:rPr lang="en-US" dirty="0"/>
              <a:t> Philip II of Macedon [prompt on "Philip"]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After his greatest defeat, this man went into self-exile and led Seleucid forces belonging to Antiochus III at the </a:t>
            </a:r>
            <a:r>
              <a:rPr lang="en-US" dirty="0" err="1"/>
              <a:t>Eurymedon</a:t>
            </a:r>
            <a:r>
              <a:rPr lang="en-US" dirty="0"/>
              <a:t> River.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man's siege of </a:t>
            </a:r>
            <a:r>
              <a:rPr lang="en-US" dirty="0" err="1"/>
              <a:t>Saguntum</a:t>
            </a:r>
            <a:r>
              <a:rPr lang="en-US" dirty="0"/>
              <a:t> resulted in his most famous war, during which he faced scorched- earth tactics that resulted in </a:t>
            </a:r>
            <a:r>
              <a:rPr lang="en-US" dirty="0" err="1"/>
              <a:t>Fabius</a:t>
            </a:r>
            <a:r>
              <a:rPr lang="en-US" dirty="0"/>
              <a:t> Maximus' nickname, "the Delayer</a:t>
            </a:r>
            <a:r>
              <a:rPr lang="en-US" dirty="0" smtClean="0"/>
              <a:t>.“</a:t>
            </a:r>
          </a:p>
          <a:p>
            <a:r>
              <a:rPr lang="en-US" dirty="0" smtClean="0"/>
              <a:t> </a:t>
            </a:r>
            <a:r>
              <a:rPr lang="en-US" dirty="0"/>
              <a:t>This general pinned the army of Flaminius against Lake </a:t>
            </a:r>
            <a:r>
              <a:rPr lang="en-US" dirty="0" err="1"/>
              <a:t>Trasimene</a:t>
            </a:r>
            <a:r>
              <a:rPr lang="en-US" dirty="0"/>
              <a:t> in one victory and was assisted by his brother </a:t>
            </a:r>
            <a:r>
              <a:rPr lang="en-US" dirty="0" err="1"/>
              <a:t>Mago</a:t>
            </a:r>
            <a:r>
              <a:rPr lang="en-US" dirty="0"/>
              <a:t> in wiping out forces under the consuls </a:t>
            </a:r>
            <a:r>
              <a:rPr lang="en-US" dirty="0" err="1"/>
              <a:t>Paullus</a:t>
            </a:r>
            <a:r>
              <a:rPr lang="en-US" dirty="0"/>
              <a:t> and Varro at the Battle of Cannae.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invasion of Scipio </a:t>
            </a:r>
            <a:r>
              <a:rPr lang="en-US" dirty="0" err="1"/>
              <a:t>Africanus</a:t>
            </a:r>
            <a:r>
              <a:rPr lang="en-US" dirty="0"/>
              <a:t> recalled this man to his home city.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Carthaginian general of the Second Punic War who led elephants across the Alps.</a:t>
            </a:r>
          </a:p>
          <a:p>
            <a:r>
              <a:rPr lang="en-US" b="1" i="1" dirty="0"/>
              <a:t>ANSWER:</a:t>
            </a:r>
            <a:r>
              <a:rPr lang="en-US" dirty="0"/>
              <a:t> Hannibal </a:t>
            </a:r>
            <a:r>
              <a:rPr lang="en-US" dirty="0" err="1"/>
              <a:t>Barca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Philip II of Macedon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Became king of Macedon in 359 BC</a:t>
            </a:r>
          </a:p>
          <a:p>
            <a:r>
              <a:rPr lang="en-US" dirty="0" smtClean="0"/>
              <a:t>Began growing empire south</a:t>
            </a:r>
          </a:p>
          <a:p>
            <a:r>
              <a:rPr lang="en-US" dirty="0" smtClean="0"/>
              <a:t>Athenian Demosthenes spoke out against him in the Three Philippics</a:t>
            </a:r>
          </a:p>
          <a:p>
            <a:r>
              <a:rPr lang="en-US" dirty="0" smtClean="0"/>
              <a:t>Battle of Chaeronea 338 BC – with son Alexander, defeated Athens and Thebes (The Sacred Band)</a:t>
            </a:r>
          </a:p>
          <a:p>
            <a:r>
              <a:rPr lang="en-US" dirty="0" smtClean="0"/>
              <a:t>Assassinated in 336 BC – stabbed by his own bodyguard Pausanias during his daughter’s wedding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5" y="3081192"/>
            <a:ext cx="2373586" cy="304497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99" y="1600200"/>
            <a:ext cx="1875765" cy="255844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00" y="4603678"/>
            <a:ext cx="2583962" cy="19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man established a personal guard called the </a:t>
            </a:r>
            <a:r>
              <a:rPr lang="en-US" dirty="0" err="1"/>
              <a:t>Celeres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slayer of </a:t>
            </a:r>
            <a:r>
              <a:rPr lang="en-US" dirty="0" err="1"/>
              <a:t>Acron</a:t>
            </a:r>
            <a:r>
              <a:rPr lang="en-US" dirty="0"/>
              <a:t> was once fed by </a:t>
            </a:r>
            <a:r>
              <a:rPr lang="en-US" dirty="0" err="1"/>
              <a:t>Picus</a:t>
            </a:r>
            <a:r>
              <a:rPr lang="en-US" dirty="0"/>
              <a:t> and helped to overthrow </a:t>
            </a:r>
            <a:r>
              <a:rPr lang="en-US" dirty="0" err="1"/>
              <a:t>Amulius</a:t>
            </a:r>
            <a:r>
              <a:rPr lang="en-US" dirty="0"/>
              <a:t> to restore </a:t>
            </a:r>
            <a:r>
              <a:rPr lang="en-US" dirty="0" err="1"/>
              <a:t>Numitor</a:t>
            </a:r>
            <a:r>
              <a:rPr lang="en-US" dirty="0"/>
              <a:t> to the throne. </a:t>
            </a:r>
            <a:endParaRPr lang="en-US" dirty="0" smtClean="0"/>
          </a:p>
          <a:p>
            <a:r>
              <a:rPr lang="en-US" dirty="0" smtClean="0"/>
              <a:t>His </a:t>
            </a:r>
            <a:r>
              <a:rPr lang="en-US" dirty="0"/>
              <a:t>brother died after being struck for leaping over a wall in one myth.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husband of </a:t>
            </a:r>
            <a:r>
              <a:rPr lang="en-US" dirty="0" err="1"/>
              <a:t>Hersilia</a:t>
            </a:r>
            <a:r>
              <a:rPr lang="en-US" dirty="0"/>
              <a:t> inherited the kingdom of Alba Longa and became the god </a:t>
            </a:r>
            <a:r>
              <a:rPr lang="en-US" dirty="0" err="1"/>
              <a:t>Quirinius</a:t>
            </a:r>
            <a:r>
              <a:rPr lang="en-US" dirty="0"/>
              <a:t> after dying once the Senate turned on him.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man abducted women from a neighboring tribe to populate his city during the Rape of the Sabine Women.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son of Rhea Silva was suckled by </a:t>
            </a:r>
            <a:r>
              <a:rPr lang="en-US" dirty="0" err="1"/>
              <a:t>Lupa</a:t>
            </a:r>
            <a:r>
              <a:rPr lang="en-US" dirty="0"/>
              <a:t>, a she-wolf.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brother of Remus who founded Rome.</a:t>
            </a:r>
          </a:p>
          <a:p>
            <a:r>
              <a:rPr lang="en-US" b="1" i="1" dirty="0"/>
              <a:t>ANSWER:</a:t>
            </a:r>
            <a:r>
              <a:rPr lang="en-US" dirty="0"/>
              <a:t> Romulus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This politician ended the practice of awarding surplus funds to the </a:t>
            </a:r>
            <a:r>
              <a:rPr lang="en-US" dirty="0" err="1"/>
              <a:t>Theorica</a:t>
            </a:r>
            <a:r>
              <a:rPr lang="en-US" dirty="0"/>
              <a:t>, and gave them to the military instead.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man defended Ctesiphon after the latter proposed that this man receive a special reward for his merit. </a:t>
            </a:r>
            <a:endParaRPr lang="en-US" dirty="0" smtClean="0"/>
          </a:p>
          <a:p>
            <a:r>
              <a:rPr lang="en-US" dirty="0" smtClean="0"/>
              <a:t>Along </a:t>
            </a:r>
            <a:r>
              <a:rPr lang="en-US" dirty="0"/>
              <a:t>with his colleague </a:t>
            </a:r>
            <a:r>
              <a:rPr lang="en-US" dirty="0" err="1"/>
              <a:t>Aeschines</a:t>
            </a:r>
            <a:r>
              <a:rPr lang="en-US" dirty="0"/>
              <a:t>, he negotiated the Peace of </a:t>
            </a:r>
            <a:r>
              <a:rPr lang="en-US" dirty="0" err="1"/>
              <a:t>Philocrates</a:t>
            </a:r>
            <a:r>
              <a:rPr lang="en-US" dirty="0"/>
              <a:t> in order to protect Phocis at the end of the (*) Third Sacred War.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politician pleaded for assistance to the people of Olynthus and later gave a funeral speech in honor of those killed at the Battle of Chaeronea.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Parallel Lives, Plutarch pairs this man with Cicero and claims that he practiced speaking with pebbles in his mouth, allowing him to deliver speeches like On the Crown.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Athenian orator and statesman who warned against Macedonian expansionism in his Philippics.</a:t>
            </a:r>
          </a:p>
          <a:p>
            <a:r>
              <a:rPr lang="en-US" b="1" i="1" dirty="0"/>
              <a:t>ANSWER:</a:t>
            </a:r>
            <a:r>
              <a:rPr lang="en-US" dirty="0"/>
              <a:t> </a:t>
            </a:r>
            <a:r>
              <a:rPr lang="en-US" dirty="0" smtClean="0"/>
              <a:t>Demosthenes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man's brother-in-law Demetrius </a:t>
            </a:r>
            <a:r>
              <a:rPr lang="en-US" dirty="0" err="1"/>
              <a:t>Poliorcetes</a:t>
            </a:r>
            <a:r>
              <a:rPr lang="en-US" dirty="0"/>
              <a:t> sent him as a hostage to Ptolemy I of Egypt, during which time he married Ptolemy's stepdaughter Antigone.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was killed after a woman dropped either a pot or a roof tile on his head.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man's best known campaign began as an effort to support the city of Tarentum against incursions into Magna Graecia.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commander spent the winter in Campania after defeating (*) </a:t>
            </a:r>
            <a:r>
              <a:rPr lang="en-US" dirty="0" err="1"/>
              <a:t>Publius</a:t>
            </a:r>
            <a:r>
              <a:rPr lang="en-US" dirty="0"/>
              <a:t> </a:t>
            </a:r>
            <a:r>
              <a:rPr lang="en-US" dirty="0" err="1"/>
              <a:t>Valerius</a:t>
            </a:r>
            <a:r>
              <a:rPr lang="en-US" dirty="0"/>
              <a:t> </a:t>
            </a:r>
            <a:r>
              <a:rPr lang="en-US" dirty="0" err="1"/>
              <a:t>Laevinus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280 BCE Battle of Asculum, and a year later at Heraclea, this man's elephant-laden army suffered heavy casualties against his Roman foes despite carrying the 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For 10 points, name this king of Epirus who lends his name to a type of costly victory.</a:t>
            </a:r>
          </a:p>
          <a:p>
            <a:r>
              <a:rPr lang="en-US" b="1" i="1" dirty="0"/>
              <a:t>ANSWER:</a:t>
            </a:r>
            <a:r>
              <a:rPr lang="en-US" dirty="0"/>
              <a:t> Pyrrhus of Epirus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1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This general made a brilliant nighttime attack against enemy tents to break up a coalition force besieging him at Utica.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general served as legate during his brother Lucius's campaign against Antiochus III of Syria. </a:t>
            </a:r>
            <a:endParaRPr lang="en-US" dirty="0" smtClean="0"/>
          </a:p>
          <a:p>
            <a:r>
              <a:rPr lang="en-US" dirty="0" smtClean="0"/>
              <a:t>His </a:t>
            </a:r>
            <a:r>
              <a:rPr lang="en-US" dirty="0"/>
              <a:t>victory at </a:t>
            </a:r>
            <a:r>
              <a:rPr lang="en-US" dirty="0" err="1"/>
              <a:t>Baecula</a:t>
            </a:r>
            <a:r>
              <a:rPr lang="en-US" dirty="0"/>
              <a:t> prompted the losing commander at that battle to launch a failed attempt to link up with his brother's forces.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general used heavier flanks to execute a "reverse (*) Cannae" maneuver at the Battle of </a:t>
            </a:r>
            <a:r>
              <a:rPr lang="en-US" dirty="0" err="1"/>
              <a:t>Illipa</a:t>
            </a:r>
            <a:r>
              <a:rPr lang="en-US" dirty="0"/>
              <a:t> in Spain.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general saved his father's life at the Battle of Lake </a:t>
            </a:r>
            <a:r>
              <a:rPr lang="en-US" dirty="0" err="1"/>
              <a:t>Ticinus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his most famous battle, he opened up his ranks to neutralize the effect of the Carthaginian Elephant Corps.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Roman general who won the Battle of Zama by defeating Hannibal and thus ended the Second Punic War.</a:t>
            </a:r>
          </a:p>
          <a:p>
            <a:r>
              <a:rPr lang="en-US" b="1" i="1" dirty="0"/>
              <a:t>ANSWER:</a:t>
            </a:r>
            <a:r>
              <a:rPr lang="en-US" dirty="0"/>
              <a:t> Scipio </a:t>
            </a:r>
            <a:r>
              <a:rPr lang="en-US" dirty="0" err="1"/>
              <a:t>Africanus</a:t>
            </a:r>
            <a:r>
              <a:rPr lang="en-US" dirty="0"/>
              <a:t> the Elder [or Scipio </a:t>
            </a:r>
            <a:r>
              <a:rPr lang="en-US" dirty="0" err="1"/>
              <a:t>Africanus</a:t>
            </a:r>
            <a:r>
              <a:rPr lang="en-US" dirty="0"/>
              <a:t> Major; or </a:t>
            </a:r>
            <a:r>
              <a:rPr lang="en-US" dirty="0" err="1"/>
              <a:t>Publius</a:t>
            </a:r>
            <a:r>
              <a:rPr lang="en-US" dirty="0"/>
              <a:t> Cornelius Scipio </a:t>
            </a:r>
            <a:r>
              <a:rPr lang="en-US" dirty="0" err="1"/>
              <a:t>Africanus</a:t>
            </a:r>
            <a:r>
              <a:rPr lang="en-US" dirty="0"/>
              <a:t>; prompt on "Scipio"]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One of this man's officers, </a:t>
            </a:r>
            <a:r>
              <a:rPr lang="en-US" dirty="0" err="1"/>
              <a:t>Cleitus</a:t>
            </a:r>
            <a:r>
              <a:rPr lang="en-US" dirty="0"/>
              <a:t> the White, defeated the Athenian navy during the </a:t>
            </a:r>
            <a:r>
              <a:rPr lang="en-US" dirty="0" err="1"/>
              <a:t>Lamian</a:t>
            </a:r>
            <a:r>
              <a:rPr lang="en-US" dirty="0"/>
              <a:t> War.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fit of rage, this king skewered </a:t>
            </a:r>
            <a:r>
              <a:rPr lang="en-US" dirty="0" err="1"/>
              <a:t>Cleitus</a:t>
            </a:r>
            <a:r>
              <a:rPr lang="en-US" dirty="0"/>
              <a:t> the Black with a javelin, even though </a:t>
            </a:r>
            <a:r>
              <a:rPr lang="en-US" dirty="0" err="1"/>
              <a:t>Cleitus</a:t>
            </a:r>
            <a:r>
              <a:rPr lang="en-US" dirty="0"/>
              <a:t> had earlier saved him from two satraps under Memnon of Rhodes. </a:t>
            </a:r>
            <a:endParaRPr lang="en-US" dirty="0" smtClean="0"/>
          </a:p>
          <a:p>
            <a:r>
              <a:rPr lang="en-US" dirty="0" err="1" smtClean="0"/>
              <a:t>Arrian</a:t>
            </a:r>
            <a:r>
              <a:rPr lang="en-US" dirty="0" smtClean="0"/>
              <a:t> </a:t>
            </a:r>
            <a:r>
              <a:rPr lang="en-US" dirty="0"/>
              <a:t>of Nicomedia claims that this leader was told he needed "men with wings" to capture a fortress at Sogdian Rock; after doing so, he married the princess Roxana.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king built a giant causeway during his siege of (*) </a:t>
            </a:r>
            <a:r>
              <a:rPr lang="en-US" dirty="0" err="1"/>
              <a:t>Tyre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man fought against Darius III at the Battles of the Granicus and Gaugamela.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he defeated King </a:t>
            </a:r>
            <a:r>
              <a:rPr lang="en-US" dirty="0" err="1"/>
              <a:t>Porus</a:t>
            </a:r>
            <a:r>
              <a:rPr lang="en-US" dirty="0"/>
              <a:t> at the Battle of </a:t>
            </a:r>
            <a:r>
              <a:rPr lang="en-US" dirty="0" err="1"/>
              <a:t>Hydpases</a:t>
            </a:r>
            <a:r>
              <a:rPr lang="en-US" dirty="0"/>
              <a:t> River, his troops refused to campaign further into India.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son of Philip of Macedon who conquered much of the ancient world.</a:t>
            </a:r>
          </a:p>
          <a:p>
            <a:r>
              <a:rPr lang="en-US" b="1" i="1" dirty="0"/>
              <a:t>ANSWER:</a:t>
            </a:r>
            <a:r>
              <a:rPr lang="en-US" dirty="0"/>
              <a:t> Alexander the Great [or Alexander III of Macedon; accept Alexandros for "Alexander"]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founder of this dynasty joined an alliance with Antipater and others against the regent </a:t>
            </a:r>
            <a:r>
              <a:rPr lang="en-US" dirty="0" err="1"/>
              <a:t>Perdiccas</a:t>
            </a:r>
            <a:r>
              <a:rPr lang="en-US" dirty="0"/>
              <a:t>, and conquered Cyrenaica. </a:t>
            </a:r>
            <a:endParaRPr lang="en-US" dirty="0" smtClean="0"/>
          </a:p>
          <a:p>
            <a:r>
              <a:rPr lang="en-US" dirty="0" err="1" smtClean="0"/>
              <a:t>Arsinoe</a:t>
            </a:r>
            <a:r>
              <a:rPr lang="en-US" dirty="0" smtClean="0"/>
              <a:t> </a:t>
            </a:r>
            <a:r>
              <a:rPr lang="en-US" dirty="0"/>
              <a:t>IV of this dynasty was forced to flee from her half-sister in a power struggle, while another ruler of this dynasty ordered the execution of the loser at the Battle of Pharsalus.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supplied several of the ships destroyed by Agrippa at Actium, and it was an ally of Mark Antony.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was founded by its namesake general, Alexander. For 10 points, name this Egyptian dynasty whose rulers included Cleopatra VII.</a:t>
            </a:r>
          </a:p>
          <a:p>
            <a:r>
              <a:rPr lang="en-US" b="1" i="1" dirty="0"/>
              <a:t>ANSWER:</a:t>
            </a:r>
            <a:r>
              <a:rPr lang="en-US" dirty="0"/>
              <a:t> Ptolemaic Dynasty or </a:t>
            </a:r>
            <a:r>
              <a:rPr lang="en-US" dirty="0" err="1"/>
              <a:t>Lagid</a:t>
            </a:r>
            <a:r>
              <a:rPr lang="en-US" dirty="0"/>
              <a:t> Dynasty [accept word forms]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One of this city's borders was marked with two pillars where the </a:t>
            </a:r>
            <a:r>
              <a:rPr lang="en-US" dirty="0" err="1"/>
              <a:t>Philaeni</a:t>
            </a:r>
            <a:r>
              <a:rPr lang="en-US" dirty="0"/>
              <a:t> twins were buried alive.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city had an artificial harbor called the </a:t>
            </a:r>
            <a:r>
              <a:rPr lang="en-US" dirty="0" err="1"/>
              <a:t>cothon</a:t>
            </a:r>
            <a:r>
              <a:rPr lang="en-US" dirty="0"/>
              <a:t> and was centered on the </a:t>
            </a:r>
            <a:r>
              <a:rPr lang="en-US" dirty="0" err="1"/>
              <a:t>Byrsa</a:t>
            </a:r>
            <a:r>
              <a:rPr lang="en-US" dirty="0"/>
              <a:t> citadel. </a:t>
            </a:r>
            <a:endParaRPr lang="en-US" dirty="0" smtClean="0"/>
          </a:p>
          <a:p>
            <a:r>
              <a:rPr lang="en-US" dirty="0" smtClean="0"/>
              <a:t>Aristotle </a:t>
            </a:r>
            <a:r>
              <a:rPr lang="en-US" dirty="0"/>
              <a:t>claimed that boards called </a:t>
            </a:r>
            <a:r>
              <a:rPr lang="en-US" dirty="0" err="1"/>
              <a:t>pentarchies</a:t>
            </a:r>
            <a:r>
              <a:rPr lang="en-US" dirty="0"/>
              <a:t> elected judges to this city's Council of One Hundred and Four.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leader of this city used the Saw canyon to starve out </a:t>
            </a:r>
            <a:r>
              <a:rPr lang="en-US" dirty="0" err="1"/>
              <a:t>Spendius's</a:t>
            </a:r>
            <a:r>
              <a:rPr lang="en-US" dirty="0"/>
              <a:t> mercenaries in the </a:t>
            </a:r>
            <a:r>
              <a:rPr lang="en-US" dirty="0" err="1"/>
              <a:t>Truceless</a:t>
            </a:r>
            <a:r>
              <a:rPr lang="en-US" dirty="0"/>
              <a:t> War. </a:t>
            </a:r>
            <a:endParaRPr lang="en-US" dirty="0" smtClean="0"/>
          </a:p>
          <a:p>
            <a:r>
              <a:rPr lang="en-US" dirty="0" smtClean="0"/>
              <a:t>Tophet </a:t>
            </a:r>
            <a:r>
              <a:rPr lang="en-US" dirty="0"/>
              <a:t>graveyards suggest that people of this city (*) sacrificed children on statues of </a:t>
            </a:r>
            <a:r>
              <a:rPr lang="en-US" dirty="0" err="1"/>
              <a:t>Tanit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Writings </a:t>
            </a:r>
            <a:r>
              <a:rPr lang="en-US" dirty="0"/>
              <a:t>from this city include an agricultural manual by </a:t>
            </a:r>
            <a:r>
              <a:rPr lang="en-US" dirty="0" err="1"/>
              <a:t>Mago</a:t>
            </a:r>
            <a:r>
              <a:rPr lang="en-US" dirty="0"/>
              <a:t> and a </a:t>
            </a:r>
            <a:r>
              <a:rPr lang="en-US" dirty="0" err="1"/>
              <a:t>periplus</a:t>
            </a:r>
            <a:r>
              <a:rPr lang="en-US" dirty="0"/>
              <a:t> by Hanno the Navigator.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city won the battles of Lake </a:t>
            </a:r>
            <a:r>
              <a:rPr lang="en-US" dirty="0" err="1"/>
              <a:t>Trasimene</a:t>
            </a:r>
            <a:r>
              <a:rPr lang="en-US" dirty="0"/>
              <a:t> and Cannae in a war which ended with its loss at Zama.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city once led by Hannibal which fought the three Punic wars with Rome.</a:t>
            </a:r>
          </a:p>
          <a:p>
            <a:r>
              <a:rPr lang="en-US" b="1" i="1" dirty="0"/>
              <a:t>ANSWER:</a:t>
            </a:r>
            <a:r>
              <a:rPr lang="en-US" dirty="0"/>
              <a:t> Carthage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One member of this dynasty, with a name meaning "Hawk," tried to form a splinter state during the rule of his brother, a ruler from this dynasty known as "</a:t>
            </a:r>
            <a:r>
              <a:rPr lang="en-US" dirty="0" err="1"/>
              <a:t>Callinicus</a:t>
            </a:r>
            <a:r>
              <a:rPr lang="en-US" dirty="0"/>
              <a:t>." </a:t>
            </a:r>
            <a:endParaRPr lang="en-US" dirty="0" smtClean="0"/>
          </a:p>
          <a:p>
            <a:r>
              <a:rPr lang="en-US" dirty="0" smtClean="0"/>
              <a:t>Near </a:t>
            </a:r>
            <a:r>
              <a:rPr lang="en-US" dirty="0"/>
              <a:t>the end of the life of this dynasty's founder, he crushed Lysimachus of Thrace at </a:t>
            </a:r>
            <a:r>
              <a:rPr lang="en-US" dirty="0" err="1"/>
              <a:t>Corupedium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rulers of this dynasty agreed to the Peace of </a:t>
            </a:r>
            <a:r>
              <a:rPr lang="en-US" dirty="0" err="1"/>
              <a:t>Apamea</a:t>
            </a:r>
            <a:r>
              <a:rPr lang="en-US" dirty="0"/>
              <a:t> with Rome after </a:t>
            </a:r>
            <a:r>
              <a:rPr lang="en-US" dirty="0" err="1"/>
              <a:t>Eudamos</a:t>
            </a:r>
            <a:r>
              <a:rPr lang="en-US" dirty="0"/>
              <a:t> defeated this dynasty's army, which was commanded by an exiled Carthaginian.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dynasty's founder, who was slain by a man sent by Ptolemy, defeated Demetrius the Besieger and (*) </a:t>
            </a:r>
            <a:r>
              <a:rPr lang="en-US" dirty="0" err="1"/>
              <a:t>Antigonus</a:t>
            </a:r>
            <a:r>
              <a:rPr lang="en-US" dirty="0"/>
              <a:t> the One-Eyed at the 301 BCE Battle of </a:t>
            </a:r>
            <a:r>
              <a:rPr lang="en-US" dirty="0" err="1"/>
              <a:t>Ipsus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dynasty warred with Rome at the </a:t>
            </a:r>
            <a:r>
              <a:rPr lang="en-US" dirty="0" err="1"/>
              <a:t>Eurymedon</a:t>
            </a:r>
            <a:r>
              <a:rPr lang="en-US" dirty="0"/>
              <a:t> River under its ruler Antiochus the Great.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10 points, name this dynasty that ruled Syria and Mesopotamia in the wake of Alexander the Great's death, started by a general known as "</a:t>
            </a:r>
            <a:r>
              <a:rPr lang="en-US" dirty="0" err="1"/>
              <a:t>Nicator</a:t>
            </a:r>
            <a:r>
              <a:rPr lang="en-US" dirty="0"/>
              <a:t>."</a:t>
            </a:r>
          </a:p>
          <a:p>
            <a:r>
              <a:rPr lang="en-US" b="1" i="1" dirty="0"/>
              <a:t>ANSWER:</a:t>
            </a:r>
            <a:r>
              <a:rPr lang="en-US" dirty="0"/>
              <a:t> Seleucid dynasty [accept word forms]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mainland at death of Philip II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69" y="1746912"/>
            <a:ext cx="5763061" cy="4768383"/>
          </a:xfrm>
        </p:spPr>
      </p:pic>
    </p:spTree>
    <p:extLst>
      <p:ext uri="{BB962C8B-B14F-4D97-AF65-F5344CB8AC3E}">
        <p14:creationId xmlns:p14="http://schemas.microsoft.com/office/powerpoint/2010/main" val="11056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Alexander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Born in 356 BC to Philip II and </a:t>
            </a:r>
            <a:r>
              <a:rPr lang="en-US" dirty="0" err="1" smtClean="0"/>
              <a:t>Olympias</a:t>
            </a:r>
            <a:r>
              <a:rPr lang="en-US" dirty="0" smtClean="0"/>
              <a:t> (non-Macedonian)</a:t>
            </a:r>
          </a:p>
          <a:p>
            <a:r>
              <a:rPr lang="en-US" dirty="0" smtClean="0"/>
              <a:t>Tutored by Aristotle and Leonidas</a:t>
            </a:r>
          </a:p>
          <a:p>
            <a:r>
              <a:rPr lang="en-US" dirty="0" smtClean="0"/>
              <a:t>Tamed the horse </a:t>
            </a:r>
            <a:r>
              <a:rPr lang="en-US" dirty="0" err="1" smtClean="0"/>
              <a:t>Bucephalus</a:t>
            </a:r>
            <a:endParaRPr lang="en-US" dirty="0" smtClean="0"/>
          </a:p>
          <a:p>
            <a:r>
              <a:rPr lang="en-US" i="1" dirty="0" smtClean="0"/>
              <a:t>Life of Alexander</a:t>
            </a:r>
            <a:r>
              <a:rPr lang="en-US" dirty="0" smtClean="0"/>
              <a:t> by Plutarch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63" y="4536955"/>
            <a:ext cx="2962405" cy="19713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6" y="1600200"/>
            <a:ext cx="2059982" cy="3046358"/>
          </a:xfrm>
        </p:spPr>
      </p:pic>
    </p:spTree>
    <p:extLst>
      <p:ext uri="{BB962C8B-B14F-4D97-AF65-F5344CB8AC3E}">
        <p14:creationId xmlns:p14="http://schemas.microsoft.com/office/powerpoint/2010/main" val="6620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Alexander’s early triumphs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995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Gordion</a:t>
            </a:r>
            <a:r>
              <a:rPr lang="en-US" dirty="0" smtClean="0"/>
              <a:t> Knot - tied by King Midas or his father Gordius</a:t>
            </a:r>
          </a:p>
          <a:p>
            <a:r>
              <a:rPr lang="en-US" dirty="0" smtClean="0"/>
              <a:t>333 BC - Alexander “untied” it by cutting it</a:t>
            </a:r>
          </a:p>
          <a:p>
            <a:r>
              <a:rPr lang="en-US" dirty="0" smtClean="0"/>
              <a:t>Built causeway to siege island city of </a:t>
            </a:r>
            <a:r>
              <a:rPr lang="en-US" dirty="0" err="1" smtClean="0"/>
              <a:t>Tyre</a:t>
            </a:r>
            <a:endParaRPr lang="en-US" dirty="0" smtClean="0"/>
          </a:p>
          <a:p>
            <a:r>
              <a:rPr lang="en-US" dirty="0" smtClean="0"/>
              <a:t>Battle of Granicus 334 BC - </a:t>
            </a: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major victory over Persians </a:t>
            </a:r>
            <a:r>
              <a:rPr lang="en-US" dirty="0" smtClean="0"/>
              <a:t>and Darius III, fought near supposed site of Troy</a:t>
            </a:r>
          </a:p>
          <a:p>
            <a:r>
              <a:rPr lang="en-US" dirty="0" smtClean="0"/>
              <a:t>Battle of Issus 333 BC - Alexander </a:t>
            </a:r>
            <a:r>
              <a:rPr lang="en-US" dirty="0"/>
              <a:t>defeats Darius III despite being heavily </a:t>
            </a:r>
            <a:r>
              <a:rPr lang="en-US" dirty="0" smtClean="0"/>
              <a:t>outnumbered, Darius </a:t>
            </a:r>
            <a:r>
              <a:rPr lang="en-US" dirty="0"/>
              <a:t>III flees</a:t>
            </a:r>
          </a:p>
          <a:p>
            <a:r>
              <a:rPr lang="en-US" dirty="0"/>
              <a:t>Empire expands to include Persia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79" y="1908489"/>
            <a:ext cx="4641641" cy="34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794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Battle of Gaugamela 331 BC - defeats Darius III for last time, Darius then assassinated by satrap Bessus</a:t>
            </a:r>
          </a:p>
          <a:p>
            <a:r>
              <a:rPr lang="en-US" dirty="0" smtClean="0"/>
              <a:t>Bessus later executed by Alexander</a:t>
            </a:r>
          </a:p>
          <a:p>
            <a:r>
              <a:rPr lang="en-US" dirty="0" smtClean="0"/>
              <a:t>Battle of </a:t>
            </a:r>
            <a:r>
              <a:rPr lang="en-US" dirty="0" err="1" smtClean="0"/>
              <a:t>Hydapses</a:t>
            </a:r>
            <a:r>
              <a:rPr lang="en-US" dirty="0" smtClean="0"/>
              <a:t> 326 BC - Punjab region of Pakistan, against King </a:t>
            </a:r>
            <a:r>
              <a:rPr lang="en-US" dirty="0" err="1" smtClean="0"/>
              <a:t>Poros</a:t>
            </a:r>
            <a:r>
              <a:rPr lang="en-US" dirty="0" smtClean="0"/>
              <a:t> and his war elephants, empire extends to western India</a:t>
            </a:r>
          </a:p>
          <a:p>
            <a:r>
              <a:rPr lang="en-US" dirty="0" smtClean="0"/>
              <a:t>Alexander’s soldiers refuse to go any further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49" y="1869743"/>
            <a:ext cx="5085434" cy="32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Alexander’s Death and the Hellenistic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392373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Got sick and stayed in Babylon, died there in 323 BC</a:t>
            </a:r>
          </a:p>
          <a:p>
            <a:r>
              <a:rPr lang="en-US" dirty="0" smtClean="0"/>
              <a:t>Divided up empire among the Diadochi (The followers)</a:t>
            </a:r>
          </a:p>
          <a:p>
            <a:r>
              <a:rPr lang="en-US" dirty="0" smtClean="0"/>
              <a:t>Hellenistic Period</a:t>
            </a:r>
          </a:p>
          <a:p>
            <a:r>
              <a:rPr lang="en-US" dirty="0" smtClean="0"/>
              <a:t>Egypt – The Ptolemy Dynasty 305-30 BC, former bodyguard of Alexander, Cleopatra VII was last Ptolemaic leader of Egypt</a:t>
            </a:r>
          </a:p>
          <a:p>
            <a:r>
              <a:rPr lang="en-US" dirty="0" smtClean="0"/>
              <a:t>Asia – Seleucid Dynasty 305-63 BC, </a:t>
            </a:r>
            <a:r>
              <a:rPr lang="en-US" dirty="0" err="1" smtClean="0"/>
              <a:t>Seleucus</a:t>
            </a:r>
            <a:r>
              <a:rPr lang="en-US" dirty="0" smtClean="0"/>
              <a:t>, a cavalry commander</a:t>
            </a:r>
          </a:p>
          <a:p>
            <a:r>
              <a:rPr lang="en-US" dirty="0" smtClean="0"/>
              <a:t>Macedonia – Antigonids, 295-168 BC, </a:t>
            </a:r>
            <a:r>
              <a:rPr lang="en-US" dirty="0" err="1" smtClean="0"/>
              <a:t>Antigonus</a:t>
            </a:r>
            <a:r>
              <a:rPr lang="en-US" dirty="0" smtClean="0"/>
              <a:t> I, fell to Romans at Battle of </a:t>
            </a:r>
            <a:r>
              <a:rPr lang="en-US" dirty="0" err="1" smtClean="0"/>
              <a:t>Pydna</a:t>
            </a:r>
            <a:r>
              <a:rPr lang="en-US" dirty="0" smtClean="0"/>
              <a:t> in 168 BC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1" y="1600200"/>
            <a:ext cx="4531056" cy="2605357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41" y="3399999"/>
            <a:ext cx="2553635" cy="29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Alexander’s empire superimposed on modern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7" y="1600200"/>
            <a:ext cx="8101305" cy="4525963"/>
          </a:xfrm>
        </p:spPr>
      </p:pic>
    </p:spTree>
    <p:extLst>
      <p:ext uri="{BB962C8B-B14F-4D97-AF65-F5344CB8AC3E}">
        <p14:creationId xmlns:p14="http://schemas.microsoft.com/office/powerpoint/2010/main" val="22223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Rome and Punic Wars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9322</TotalTime>
  <Words>2284</Words>
  <Application>Microsoft Office PowerPoint</Application>
  <PresentationFormat>On-screen Show (4:3)</PresentationFormat>
  <Paragraphs>178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Alexander the Great</vt:lpstr>
      <vt:lpstr>Philip II of Macedon</vt:lpstr>
      <vt:lpstr>Greek mainland at death of Philip II</vt:lpstr>
      <vt:lpstr>Young Alexander</vt:lpstr>
      <vt:lpstr>Alexander’s early triumphs</vt:lpstr>
      <vt:lpstr>More battles</vt:lpstr>
      <vt:lpstr>Alexander’s Death and the Hellenistic Period</vt:lpstr>
      <vt:lpstr>Alexander’s empire superimposed on modern map</vt:lpstr>
      <vt:lpstr>Early Rome and Punic Wars </vt:lpstr>
      <vt:lpstr>The Founding of Rome</vt:lpstr>
      <vt:lpstr>Early Roman Republic</vt:lpstr>
      <vt:lpstr>Pyrrhus of Epirus</vt:lpstr>
      <vt:lpstr>First Punic War 264-241 BC</vt:lpstr>
      <vt:lpstr>Second Punic War 218-201 BC</vt:lpstr>
      <vt:lpstr>Hannibal in Italian peninsula</vt:lpstr>
      <vt:lpstr>Scipio Africanus</vt:lpstr>
      <vt:lpstr>Third Punic War 149–146 BC</vt:lpstr>
      <vt:lpstr>Tossup</vt:lpstr>
      <vt:lpstr>Tossup</vt:lpstr>
      <vt:lpstr>Tossup</vt:lpstr>
      <vt:lpstr>Tossup</vt:lpstr>
      <vt:lpstr>Tossup</vt:lpstr>
      <vt:lpstr>Tossup</vt:lpstr>
      <vt:lpstr>Tossup</vt:lpstr>
      <vt:lpstr>Tossup</vt:lpstr>
      <vt:lpstr>Tossup</vt:lpstr>
      <vt:lpstr>Tossup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Empire</dc:title>
  <dc:creator>Administrator</dc:creator>
  <cp:lastModifiedBy>Huang, Eugene</cp:lastModifiedBy>
  <cp:revision>46</cp:revision>
  <dcterms:created xsi:type="dcterms:W3CDTF">2012-10-22T21:45:13Z</dcterms:created>
  <dcterms:modified xsi:type="dcterms:W3CDTF">2016-10-18T17:41:22Z</dcterms:modified>
</cp:coreProperties>
</file>