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70" r:id="rId3"/>
    <p:sldId id="256" r:id="rId4"/>
    <p:sldId id="257" r:id="rId5"/>
    <p:sldId id="258" r:id="rId6"/>
    <p:sldId id="261" r:id="rId7"/>
    <p:sldId id="266" r:id="rId8"/>
    <p:sldId id="262" r:id="rId9"/>
    <p:sldId id="271" r:id="rId10"/>
    <p:sldId id="263" r:id="rId11"/>
    <p:sldId id="267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71C4-A731-6847-B9D5-838C0C4E7D5B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0580-FAEC-B944-9B64-83F01DC7B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81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71C4-A731-6847-B9D5-838C0C4E7D5B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0580-FAEC-B944-9B64-83F01DC7B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90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71C4-A731-6847-B9D5-838C0C4E7D5B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0580-FAEC-B944-9B64-83F01DC7B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33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71C4-A731-6847-B9D5-838C0C4E7D5B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0580-FAEC-B944-9B64-83F01DC7B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71C4-A731-6847-B9D5-838C0C4E7D5B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0580-FAEC-B944-9B64-83F01DC7B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71C4-A731-6847-B9D5-838C0C4E7D5B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0580-FAEC-B944-9B64-83F01DC7B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2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71C4-A731-6847-B9D5-838C0C4E7D5B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0580-FAEC-B944-9B64-83F01DC7B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0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71C4-A731-6847-B9D5-838C0C4E7D5B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0580-FAEC-B944-9B64-83F01DC7B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44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71C4-A731-6847-B9D5-838C0C4E7D5B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0580-FAEC-B944-9B64-83F01DC7B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9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71C4-A731-6847-B9D5-838C0C4E7D5B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0580-FAEC-B944-9B64-83F01DC7B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71C4-A731-6847-B9D5-838C0C4E7D5B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0580-FAEC-B944-9B64-83F01DC7B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10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071C4-A731-6847-B9D5-838C0C4E7D5B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50580-FAEC-B944-9B64-83F01DC7B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5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30" y="996287"/>
            <a:ext cx="7415539" cy="54504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1666"/>
            <a:ext cx="8229600" cy="5324497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b="1" dirty="0" smtClean="0"/>
              <a:t>The Persian Wars</a:t>
            </a:r>
          </a:p>
          <a:p>
            <a:pPr marL="0" indent="0" algn="ctr">
              <a:buNone/>
            </a:pPr>
            <a:r>
              <a:rPr lang="en-US" sz="4400" b="1" dirty="0"/>
              <a:t>a</a:t>
            </a:r>
            <a:r>
              <a:rPr lang="en-US" sz="4400" b="1" dirty="0" smtClean="0"/>
              <a:t>nd</a:t>
            </a:r>
          </a:p>
          <a:p>
            <a:pPr marL="0" indent="0" algn="ctr">
              <a:buNone/>
            </a:pPr>
            <a:r>
              <a:rPr lang="en-US" sz="4400" b="1" dirty="0" smtClean="0"/>
              <a:t>The Peloponnesian Wars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30857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Peloponnesian Wars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Historian </a:t>
            </a:r>
            <a:r>
              <a:rPr lang="en-US" b="1" dirty="0" smtClean="0"/>
              <a:t>Thucydides</a:t>
            </a:r>
          </a:p>
          <a:p>
            <a:r>
              <a:rPr lang="en-US" dirty="0" smtClean="0"/>
              <a:t>Three-stage war, begins in 431 BC between Athens and Sparta</a:t>
            </a:r>
          </a:p>
          <a:p>
            <a:r>
              <a:rPr lang="en-US" dirty="0" smtClean="0"/>
              <a:t>429 BC – Pericles dies of plague</a:t>
            </a:r>
          </a:p>
          <a:p>
            <a:r>
              <a:rPr lang="en-US" dirty="0" smtClean="0"/>
              <a:t>Most of </a:t>
            </a:r>
            <a:r>
              <a:rPr lang="en-US" dirty="0" err="1" smtClean="0"/>
              <a:t>Delian</a:t>
            </a:r>
            <a:r>
              <a:rPr lang="en-US" dirty="0" smtClean="0"/>
              <a:t> League sided with Sparta</a:t>
            </a:r>
          </a:p>
          <a:p>
            <a:r>
              <a:rPr lang="en-US" dirty="0" smtClean="0"/>
              <a:t>404 BC – Sparta wins war with defeat of Athenian navy at Aegospotami by </a:t>
            </a:r>
            <a:r>
              <a:rPr lang="en-US" b="1" dirty="0" smtClean="0"/>
              <a:t>Lysander</a:t>
            </a:r>
            <a:r>
              <a:rPr lang="en-US" dirty="0" smtClean="0"/>
              <a:t> with help from Persia</a:t>
            </a:r>
          </a:p>
          <a:p>
            <a:r>
              <a:rPr lang="en-US" dirty="0" smtClean="0"/>
              <a:t>Lysander installs 30 rulers at Athens, later known as the </a:t>
            </a:r>
            <a:r>
              <a:rPr lang="en-US" b="1" dirty="0" smtClean="0"/>
              <a:t>“30 Tyrants”, </a:t>
            </a:r>
            <a:r>
              <a:rPr lang="en-US" dirty="0" smtClean="0"/>
              <a:t>extremely strict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633" y="1417638"/>
            <a:ext cx="2035479" cy="204473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37729"/>
            <a:ext cx="1938890" cy="242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6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Thirty Tyrants, 404 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155744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Spartan </a:t>
            </a:r>
            <a:r>
              <a:rPr lang="en-US" b="1" dirty="0" smtClean="0"/>
              <a:t>hegemony</a:t>
            </a:r>
            <a:r>
              <a:rPr lang="en-US" dirty="0" smtClean="0"/>
              <a:t> – indirect imperial dominance</a:t>
            </a:r>
          </a:p>
          <a:p>
            <a:r>
              <a:rPr lang="en-US" b="1" dirty="0" smtClean="0"/>
              <a:t>Long Walls </a:t>
            </a:r>
            <a:r>
              <a:rPr lang="en-US" dirty="0" smtClean="0"/>
              <a:t>destroyed – later rebuilt in 300s BC with help from Persia</a:t>
            </a:r>
          </a:p>
          <a:p>
            <a:r>
              <a:rPr lang="en-US" dirty="0"/>
              <a:t>D</a:t>
            </a:r>
            <a:r>
              <a:rPr lang="en-US" dirty="0" smtClean="0"/>
              <a:t>emocrats exiled, </a:t>
            </a:r>
            <a:r>
              <a:rPr lang="en-US" dirty="0"/>
              <a:t>o</a:t>
            </a:r>
            <a:r>
              <a:rPr lang="en-US" dirty="0" smtClean="0"/>
              <a:t>ligarchy pro-Spartan appointed by Sparta led by </a:t>
            </a:r>
            <a:r>
              <a:rPr lang="en-US" b="1" dirty="0" err="1" smtClean="0"/>
              <a:t>Critias</a:t>
            </a:r>
            <a:r>
              <a:rPr lang="en-US" b="1" dirty="0" smtClean="0"/>
              <a:t>, </a:t>
            </a:r>
            <a:r>
              <a:rPr lang="en-US" dirty="0"/>
              <a:t>o</a:t>
            </a:r>
            <a:r>
              <a:rPr lang="en-US" dirty="0" smtClean="0"/>
              <a:t>nly lasted 13 months</a:t>
            </a:r>
          </a:p>
          <a:p>
            <a:r>
              <a:rPr lang="en-US" b="1" dirty="0" smtClean="0"/>
              <a:t>Council of 500 </a:t>
            </a:r>
            <a:r>
              <a:rPr lang="en-US" dirty="0" smtClean="0"/>
              <a:t>were the judiciary</a:t>
            </a:r>
          </a:p>
          <a:p>
            <a:r>
              <a:rPr lang="en-US" dirty="0" smtClean="0"/>
              <a:t>Only 3000 Athenian had citizenship</a:t>
            </a:r>
          </a:p>
          <a:p>
            <a:r>
              <a:rPr lang="en-US" dirty="0"/>
              <a:t>I</a:t>
            </a:r>
            <a:r>
              <a:rPr lang="en-US" dirty="0" smtClean="0"/>
              <a:t>nsurgents sentenced to </a:t>
            </a:r>
            <a:r>
              <a:rPr lang="en-US" b="1" dirty="0" smtClean="0"/>
              <a:t>hemlock </a:t>
            </a:r>
            <a:r>
              <a:rPr lang="en-US" dirty="0" smtClean="0"/>
              <a:t>including </a:t>
            </a:r>
            <a:r>
              <a:rPr lang="en-US" b="1" dirty="0" smtClean="0"/>
              <a:t>Socrates</a:t>
            </a:r>
          </a:p>
          <a:p>
            <a:r>
              <a:rPr lang="en-US" dirty="0"/>
              <a:t>Other city-states helped exiled democrats who retook Piraeus by </a:t>
            </a:r>
            <a:r>
              <a:rPr lang="en-US" dirty="0" smtClean="0"/>
              <a:t>force</a:t>
            </a:r>
            <a:endParaRPr lang="en-US" dirty="0"/>
          </a:p>
          <a:p>
            <a:r>
              <a:rPr lang="en-US" dirty="0"/>
              <a:t>Democracy restored in 403 BC</a:t>
            </a:r>
          </a:p>
          <a:p>
            <a:r>
              <a:rPr lang="en-US" dirty="0"/>
              <a:t>Battle of Leuctra 371 BC – Thebans over Spartans</a:t>
            </a:r>
          </a:p>
          <a:p>
            <a:r>
              <a:rPr lang="en-US" dirty="0"/>
              <a:t>Macedonians to the north notice power </a:t>
            </a:r>
            <a:r>
              <a:rPr lang="en-US" dirty="0" smtClean="0"/>
              <a:t>vacuum</a:t>
            </a:r>
            <a:endParaRPr lang="en-US" dirty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093" y="1600200"/>
            <a:ext cx="3696284" cy="2430307"/>
          </a:xfrm>
        </p:spPr>
      </p:pic>
    </p:spTree>
    <p:extLst>
      <p:ext uri="{BB962C8B-B14F-4D97-AF65-F5344CB8AC3E}">
        <p14:creationId xmlns:p14="http://schemas.microsoft.com/office/powerpoint/2010/main" val="290310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Homer, the Blind </a:t>
            </a:r>
            <a:r>
              <a:rPr lang="en-US" dirty="0" smtClean="0"/>
              <a:t>Poet (1100-800 BC ?)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Iliad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Trojan War, sparked by kidnapping of Helen of Troy, wife of Menelaus, by Paris</a:t>
            </a:r>
          </a:p>
          <a:p>
            <a:r>
              <a:rPr lang="en-US" dirty="0" smtClean="0"/>
              <a:t>Troy: Hector, Priam</a:t>
            </a:r>
          </a:p>
          <a:p>
            <a:r>
              <a:rPr lang="en-US" dirty="0" smtClean="0"/>
              <a:t>Greeks: Agamemnon, Achilles, Patroclus, Odysseus, Ajax</a:t>
            </a:r>
          </a:p>
          <a:p>
            <a:r>
              <a:rPr lang="en-US" dirty="0" smtClean="0"/>
              <a:t>Greeks sneak into city using wooden horse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The Odyssey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Odysseus’ journey home</a:t>
            </a:r>
          </a:p>
          <a:p>
            <a:r>
              <a:rPr lang="en-US" dirty="0" smtClean="0"/>
              <a:t>Wife Penelope and son </a:t>
            </a:r>
            <a:r>
              <a:rPr lang="en-US" dirty="0" err="1" smtClean="0"/>
              <a:t>Telemachos</a:t>
            </a:r>
            <a:r>
              <a:rPr lang="en-US" dirty="0" smtClean="0"/>
              <a:t> waiting in Ithaca, so are the suitors</a:t>
            </a:r>
          </a:p>
          <a:p>
            <a:r>
              <a:rPr lang="en-US" dirty="0" smtClean="0"/>
              <a:t>Lotus Eaters</a:t>
            </a:r>
          </a:p>
          <a:p>
            <a:r>
              <a:rPr lang="en-US" dirty="0" smtClean="0"/>
              <a:t>Cyclops</a:t>
            </a:r>
          </a:p>
          <a:p>
            <a:r>
              <a:rPr lang="en-US" dirty="0" err="1" smtClean="0"/>
              <a:t>Laestrygonians</a:t>
            </a:r>
            <a:endParaRPr lang="en-US" dirty="0" smtClean="0"/>
          </a:p>
          <a:p>
            <a:r>
              <a:rPr lang="en-US" dirty="0" smtClean="0"/>
              <a:t>Circe</a:t>
            </a:r>
          </a:p>
          <a:p>
            <a:r>
              <a:rPr lang="en-US" dirty="0" smtClean="0"/>
              <a:t>Sirens</a:t>
            </a:r>
          </a:p>
          <a:p>
            <a:r>
              <a:rPr lang="en-US" dirty="0" smtClean="0"/>
              <a:t>Scylla and </a:t>
            </a:r>
            <a:r>
              <a:rPr lang="en-US" dirty="0" err="1" smtClean="0"/>
              <a:t>Charibdis</a:t>
            </a:r>
            <a:endParaRPr lang="en-US" dirty="0" smtClean="0"/>
          </a:p>
          <a:p>
            <a:r>
              <a:rPr lang="en-US" dirty="0" smtClean="0"/>
              <a:t>Odysseus and </a:t>
            </a:r>
            <a:r>
              <a:rPr lang="en-US" dirty="0" err="1" smtClean="0"/>
              <a:t>Telemachos</a:t>
            </a:r>
            <a:r>
              <a:rPr lang="en-US" dirty="0" smtClean="0"/>
              <a:t> kill all the suitors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Tossup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According to the </a:t>
            </a:r>
            <a:r>
              <a:rPr lang="en-US" dirty="0" err="1"/>
              <a:t>Suda</a:t>
            </a:r>
            <a:r>
              <a:rPr lang="en-US" dirty="0"/>
              <a:t>, this man died at a theater in Aegina, where he was suffocated by cloaks and hats thrown at him by adoring supporters.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man was given power after </a:t>
            </a:r>
            <a:r>
              <a:rPr lang="en-US" dirty="0" err="1"/>
              <a:t>Cylon</a:t>
            </a:r>
            <a:r>
              <a:rPr lang="en-US" dirty="0"/>
              <a:t> was killed by </a:t>
            </a:r>
            <a:r>
              <a:rPr lang="en-US" dirty="0" err="1"/>
              <a:t>Megacles</a:t>
            </a:r>
            <a:r>
              <a:rPr lang="en-US" dirty="0"/>
              <a:t> in the sanctuary of a temple during a failed coup. 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of this politician's reforms stripped the power of the Areopagus and gave it to the Council of Four Hundred, which he created. </a:t>
            </a:r>
            <a:endParaRPr lang="en-US" dirty="0" smtClean="0"/>
          </a:p>
          <a:p>
            <a:r>
              <a:rPr lang="en-US" dirty="0" smtClean="0"/>
              <a:t>Aristotle </a:t>
            </a:r>
            <a:r>
              <a:rPr lang="en-US" dirty="0"/>
              <a:t>claims that this man chose to (*) write not using ink, but rather blood. </a:t>
            </a:r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/>
              <a:t>ended the system of blood feuds and oral laws by promulgating the first Athenian constitution, almost all of which was repealed by Solon, except for its statutes on homicide.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10 points, name this 7th century B.C. lawgiver whose namesake code was known for its severity.</a:t>
            </a:r>
          </a:p>
          <a:p>
            <a:r>
              <a:rPr lang="en-US" b="1" i="1" dirty="0"/>
              <a:t>ANSWER:</a:t>
            </a:r>
            <a:r>
              <a:rPr lang="en-US" dirty="0"/>
              <a:t> Draco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1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Tossup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This ruler argues against </a:t>
            </a:r>
            <a:r>
              <a:rPr lang="en-US" dirty="0" err="1"/>
              <a:t>Otanes</a:t>
            </a:r>
            <a:r>
              <a:rPr lang="en-US" dirty="0"/>
              <a:t> and </a:t>
            </a:r>
            <a:r>
              <a:rPr lang="en-US" dirty="0" err="1"/>
              <a:t>Megabyzus</a:t>
            </a:r>
            <a:r>
              <a:rPr lang="en-US" dirty="0"/>
              <a:t> that monarchy is the best form of government in a passage of a major historical work called the "Constitutional Debate."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ruler described his overthrow of the usurper </a:t>
            </a:r>
            <a:r>
              <a:rPr lang="en-US" dirty="0" err="1"/>
              <a:t>Gaumata</a:t>
            </a:r>
            <a:r>
              <a:rPr lang="en-US" dirty="0"/>
              <a:t> in a monument carved into the face of a cliff. </a:t>
            </a:r>
            <a:endParaRPr lang="en-US" dirty="0" smtClean="0"/>
          </a:p>
          <a:p>
            <a:r>
              <a:rPr lang="en-US" dirty="0" smtClean="0"/>
              <a:t>Ruling </a:t>
            </a:r>
            <a:r>
              <a:rPr lang="en-US" dirty="0"/>
              <a:t>from </a:t>
            </a:r>
            <a:r>
              <a:rPr lang="en-US" dirty="0" err="1"/>
              <a:t>Tachara</a:t>
            </a:r>
            <a:r>
              <a:rPr lang="en-US" dirty="0"/>
              <a:t> Palace, he increased the number of Satraps to twenty-three.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author of the </a:t>
            </a:r>
            <a:r>
              <a:rPr lang="en-US" dirty="0" err="1"/>
              <a:t>Behistun</a:t>
            </a:r>
            <a:r>
              <a:rPr lang="en-US" dirty="0"/>
              <a:t> inscription began the construction of Persepolis. </a:t>
            </a:r>
            <a:endParaRPr lang="en-US" dirty="0" smtClean="0"/>
          </a:p>
          <a:p>
            <a:r>
              <a:rPr lang="en-US" dirty="0" smtClean="0"/>
              <a:t>His </a:t>
            </a:r>
            <a:r>
              <a:rPr lang="en-US" dirty="0"/>
              <a:t>expedition to crush Eretria following the Ionian Revolt was defeated by the Athenians at the Battle of Marathon.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10 points, name this Persian king, the father of Xerxes I.</a:t>
            </a:r>
          </a:p>
          <a:p>
            <a:r>
              <a:rPr lang="en-US" b="1" i="1" dirty="0"/>
              <a:t>ANSWER:</a:t>
            </a:r>
            <a:r>
              <a:rPr lang="en-US" dirty="0"/>
              <a:t> Darius I [or Darius the Great]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Tossup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An army supposedly set sail for this battle after a traitor signaled them by flashing a shield in the sun. </a:t>
            </a:r>
            <a:endParaRPr lang="en-US" dirty="0" smtClean="0"/>
          </a:p>
          <a:p>
            <a:r>
              <a:rPr lang="en-US" dirty="0" smtClean="0"/>
              <a:t>Before </a:t>
            </a:r>
            <a:r>
              <a:rPr lang="en-US" dirty="0"/>
              <a:t>this battle, a general gave a speech beginning "With you it rests" to convince a colleague to break a five-to-five vote to fight or flee. </a:t>
            </a:r>
            <a:endParaRPr lang="en-US" dirty="0" smtClean="0"/>
          </a:p>
          <a:p>
            <a:r>
              <a:rPr lang="en-US" dirty="0" smtClean="0"/>
              <a:t>Because </a:t>
            </a:r>
            <a:r>
              <a:rPr lang="en-US" dirty="0"/>
              <a:t>this battle coincided with the </a:t>
            </a:r>
            <a:r>
              <a:rPr lang="en-US" dirty="0" err="1"/>
              <a:t>Carneia</a:t>
            </a:r>
            <a:r>
              <a:rPr lang="en-US" dirty="0"/>
              <a:t> festival, the Spartans did not participate in it.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polemarch</a:t>
            </a:r>
            <a:r>
              <a:rPr lang="en-US" dirty="0"/>
              <a:t> Callimachus died at this battle, which was part of a campaign to punish Eretria and another city for supporting the Ionian revolt. </a:t>
            </a:r>
            <a:endParaRPr lang="en-US" dirty="0" smtClean="0"/>
          </a:p>
          <a:p>
            <a:r>
              <a:rPr lang="en-US" dirty="0" smtClean="0"/>
              <a:t>Herodotus </a:t>
            </a:r>
            <a:r>
              <a:rPr lang="en-US" dirty="0"/>
              <a:t>claims that after this battle, the messenger </a:t>
            </a:r>
            <a:r>
              <a:rPr lang="en-US" dirty="0" err="1"/>
              <a:t>Pheidippides</a:t>
            </a:r>
            <a:r>
              <a:rPr lang="en-US" dirty="0"/>
              <a:t> carried the news that Miltiades had defeated the forces of Darius the Great.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10 points, name this 490 BCE battle that gives its name to a 26.2-mile race.</a:t>
            </a:r>
          </a:p>
          <a:p>
            <a:r>
              <a:rPr lang="en-US" b="1" i="1" dirty="0"/>
              <a:t>ANSWER:</a:t>
            </a:r>
            <a:r>
              <a:rPr lang="en-US" dirty="0"/>
              <a:t> Battle of Marathon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06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Tossup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One feature at the site of this battle was discussed in a 1980 paper by Paul W. Wallace; that paper discredited starting locations for that feature here such as the </a:t>
            </a:r>
            <a:r>
              <a:rPr lang="en-US" dirty="0" err="1"/>
              <a:t>Damasta</a:t>
            </a:r>
            <a:r>
              <a:rPr lang="en-US" dirty="0"/>
              <a:t> Spur, the </a:t>
            </a:r>
            <a:r>
              <a:rPr lang="en-US" dirty="0" err="1"/>
              <a:t>Chalkomata</a:t>
            </a:r>
            <a:r>
              <a:rPr lang="en-US" dirty="0"/>
              <a:t> Spring, and the </a:t>
            </a:r>
            <a:r>
              <a:rPr lang="en-US" dirty="0" err="1"/>
              <a:t>Asopos</a:t>
            </a:r>
            <a:r>
              <a:rPr lang="en-US" dirty="0"/>
              <a:t> Gorge. </a:t>
            </a:r>
            <a:endParaRPr lang="en-US" dirty="0" smtClean="0"/>
          </a:p>
          <a:p>
            <a:r>
              <a:rPr lang="en-US" dirty="0" smtClean="0"/>
              <a:t>That </a:t>
            </a:r>
            <a:r>
              <a:rPr lang="en-US" dirty="0"/>
              <a:t>feature at this battle was determined to have started at </a:t>
            </a:r>
            <a:r>
              <a:rPr lang="en-US" dirty="0" err="1"/>
              <a:t>Vardates</a:t>
            </a:r>
            <a:r>
              <a:rPr lang="en-US" dirty="0"/>
              <a:t> and was abandoned by 1000 </a:t>
            </a:r>
            <a:r>
              <a:rPr lang="en-US" dirty="0" err="1"/>
              <a:t>Phocians</a:t>
            </a:r>
            <a:r>
              <a:rPr lang="en-US" dirty="0"/>
              <a:t> seeking to defend their homeland when they caught sight of troops led by </a:t>
            </a:r>
            <a:r>
              <a:rPr lang="en-US" dirty="0" err="1"/>
              <a:t>Hydarnes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That </a:t>
            </a:r>
            <a:r>
              <a:rPr lang="en-US" dirty="0"/>
              <a:t>feature at this battle allowed the victors to (*) outflank a nearby defending army that was entirely withdrawn except for a rearguard that included 700 Thespians.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this battle, </a:t>
            </a:r>
            <a:r>
              <a:rPr lang="en-US" dirty="0" err="1"/>
              <a:t>Ephialtes</a:t>
            </a:r>
            <a:r>
              <a:rPr lang="en-US" dirty="0"/>
              <a:t>, a traitorous resident of </a:t>
            </a:r>
            <a:r>
              <a:rPr lang="en-US" dirty="0" err="1"/>
              <a:t>Trachis</a:t>
            </a:r>
            <a:r>
              <a:rPr lang="en-US" dirty="0"/>
              <a:t>, revealed a hidden goat path in the mountains to forces under a frustrated Xerxes II.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10 points, name this battle which was fought at the same time as </a:t>
            </a:r>
            <a:r>
              <a:rPr lang="en-US" dirty="0" err="1"/>
              <a:t>Artemisium</a:t>
            </a:r>
            <a:r>
              <a:rPr lang="en-US" dirty="0"/>
              <a:t>, where the namesake gates were the site of a last stand by the Spartan King Leonidas.</a:t>
            </a:r>
          </a:p>
          <a:p>
            <a:r>
              <a:rPr lang="en-US" b="1" i="1" dirty="0"/>
              <a:t>ANSWER:</a:t>
            </a:r>
            <a:r>
              <a:rPr lang="en-US" dirty="0"/>
              <a:t> Battle of Thermopylae [or the Hot Gates of Thermopylae; prompt on Hot Gates; prompt on </a:t>
            </a:r>
            <a:r>
              <a:rPr lang="en-US" dirty="0" err="1"/>
              <a:t>Malis</a:t>
            </a:r>
            <a:r>
              <a:rPr lang="en-US" dirty="0"/>
              <a:t>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5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Tossup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Before this battle, a many civilians were relocated to </a:t>
            </a:r>
            <a:r>
              <a:rPr lang="en-US" dirty="0" err="1"/>
              <a:t>Troezen</a:t>
            </a:r>
            <a:r>
              <a:rPr lang="en-US" dirty="0"/>
              <a:t>, and the result of the battle of Mycale completed the efforts of one side during this battle. </a:t>
            </a:r>
            <a:endParaRPr lang="en-US" dirty="0" smtClean="0"/>
          </a:p>
          <a:p>
            <a:r>
              <a:rPr lang="en-US" dirty="0" smtClean="0"/>
              <a:t>Artemisia </a:t>
            </a:r>
            <a:r>
              <a:rPr lang="en-US" dirty="0"/>
              <a:t>of Caria used friendly fire in order to escape during this battle, during which one side's center successfully broke through the others after killing their commander.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three lines used by one side quickly dissolved against a force of Allied triremes.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throne was erected on Mount </a:t>
            </a:r>
            <a:r>
              <a:rPr lang="en-US" dirty="0" err="1"/>
              <a:t>Aigialos</a:t>
            </a:r>
            <a:r>
              <a:rPr lang="en-US" dirty="0"/>
              <a:t> for this battle, which saw the vindication of Themistocles's belief in sea power.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10 points, name this 480 BC naval battle in which a Persian fleet from Xerxes's invasion force was decisively defeated in narrow straits by an alliance of Greek city-states.</a:t>
            </a:r>
          </a:p>
          <a:p>
            <a:r>
              <a:rPr lang="en-US" b="1" i="1" dirty="0"/>
              <a:t>ANSWER:</a:t>
            </a:r>
            <a:r>
              <a:rPr lang="en-US" dirty="0"/>
              <a:t> Battle of Salamis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70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Tossup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 This man's father, </a:t>
            </a:r>
            <a:r>
              <a:rPr lang="en-US" dirty="0" err="1"/>
              <a:t>Xanthippus</a:t>
            </a:r>
            <a:r>
              <a:rPr lang="en-US" dirty="0"/>
              <a:t>, served as naval commander during the Battle of Mycale, and this man provoked conflict with his economic sanctions against the city of Megara. 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building project began by this man resulted in the imprisonment of Phidias, although a display of emotion by this man resulted in his lover Aspasia being acquitted. </a:t>
            </a:r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/>
              <a:t>crushed a revolt on Naxos, and moved the treasury of the Delian League to his own capital city.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10 points, name this Athenian statesman who was responsible for the construction of the Parthenon and who died of the plague during the Peloponnesian War.</a:t>
            </a:r>
          </a:p>
          <a:p>
            <a:r>
              <a:rPr lang="en-US" b="1" i="1" dirty="0"/>
              <a:t>ANSWER:</a:t>
            </a:r>
            <a:r>
              <a:rPr lang="en-US" dirty="0"/>
              <a:t> Pericles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34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Tossup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This man tells of a "boar of monstrous size" which ravishes some fields before killing the son of Croesus. </a:t>
            </a:r>
            <a:endParaRPr lang="en-US" dirty="0" smtClean="0"/>
          </a:p>
          <a:p>
            <a:r>
              <a:rPr lang="en-US" dirty="0" smtClean="0"/>
              <a:t>Later </a:t>
            </a:r>
            <a:r>
              <a:rPr lang="en-US" dirty="0"/>
              <a:t>on he describes the fall of Croesus and his kingdom, and one of his works concludes with the defeat of </a:t>
            </a:r>
            <a:r>
              <a:rPr lang="en-US" dirty="0" err="1"/>
              <a:t>Mardonius</a:t>
            </a:r>
            <a:r>
              <a:rPr lang="en-US" dirty="0"/>
              <a:t> at Plataea.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contemporary of Pericles, his critics included Plutarch, who wrote On the Malignity of [this man], and Thucydides, but Cicero praised him. </a:t>
            </a:r>
            <a:endParaRPr lang="en-US" dirty="0" smtClean="0"/>
          </a:p>
          <a:p>
            <a:r>
              <a:rPr lang="en-US" dirty="0" smtClean="0"/>
              <a:t>Providing </a:t>
            </a:r>
            <a:r>
              <a:rPr lang="en-US" dirty="0"/>
              <a:t>the only written account of Thermopylae, Salamis, Marathon, and the rest of the Greco-Persian Wars, For 10 points, name this first ancient Greek historian.</a:t>
            </a:r>
          </a:p>
          <a:p>
            <a:r>
              <a:rPr lang="en-US" b="1" i="1" dirty="0"/>
              <a:t>ANSWER:</a:t>
            </a:r>
            <a:r>
              <a:rPr lang="en-US" dirty="0"/>
              <a:t> Herodotus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0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Democracy in Athens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75764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Draconian Law Code 7</a:t>
            </a:r>
            <a:r>
              <a:rPr lang="en-US" baseline="30000" dirty="0" smtClean="0"/>
              <a:t>th</a:t>
            </a:r>
            <a:r>
              <a:rPr lang="en-US" dirty="0" smtClean="0"/>
              <a:t> C. BC – very severe law code, death, exile and slavery for most crimes, supposedly written in blood (rumor propagated by Aristotle and others)</a:t>
            </a:r>
          </a:p>
          <a:p>
            <a:r>
              <a:rPr lang="en-US" dirty="0" smtClean="0"/>
              <a:t>Draco – created Council of 400 to take power from Areopagus</a:t>
            </a:r>
          </a:p>
          <a:p>
            <a:r>
              <a:rPr lang="en-US" dirty="0" smtClean="0"/>
              <a:t>Solon  630-558 BC established wealth-based democratic government open to all classes, repealed most of Draco’s laws, created juries and assemblies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pic>
        <p:nvPicPr>
          <p:cNvPr id="5" name="Picture 2" descr="http://c8.nrostatic.com/sites/default/files/uploaded/pic_related_071313_SM_The-Case-For-Dra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551" y="1787856"/>
            <a:ext cx="2437500" cy="243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allofpeople.com/gr/photo/sol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324" y="3526855"/>
            <a:ext cx="2745475" cy="276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7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Tossup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Plaster casts represent these objects in a 2009 building designed by Bernard </a:t>
            </a:r>
            <a:r>
              <a:rPr lang="en-US" dirty="0" err="1"/>
              <a:t>Tschumi</a:t>
            </a:r>
            <a:r>
              <a:rPr lang="en-US" dirty="0"/>
              <a:t>, on a top floor askew from the other floors.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only record of the </a:t>
            </a:r>
            <a:r>
              <a:rPr lang="en-US" dirty="0" err="1"/>
              <a:t>firman</a:t>
            </a:r>
            <a:r>
              <a:rPr lang="en-US" dirty="0"/>
              <a:t> authorizing the transportation of these objects is in Italian.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of these objects sank in the ship Mentor before being recovered two years later by Thomas Bruce, an ambassador to the (*) Ottoman Empire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In June 2013, UNESCO's ICPRCP was asked to mediate a dispute over these objects that had been reignited by Melina </a:t>
            </a:r>
            <a:r>
              <a:rPr lang="en-US" dirty="0" err="1"/>
              <a:t>Mercouri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Amal </a:t>
            </a:r>
            <a:r>
              <a:rPr lang="en-US" dirty="0" err="1"/>
              <a:t>Alamuddin</a:t>
            </a:r>
            <a:r>
              <a:rPr lang="en-US" dirty="0"/>
              <a:t> Clooney is a lawyer involved in a dispute regarding these objects, which often invokes the concept of the "universal museum."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10 points, name these sculptures in the British Museum that were removed from the Parthenon frieze by their namesake Scottish nobleman.</a:t>
            </a:r>
          </a:p>
          <a:p>
            <a:r>
              <a:rPr lang="en-US" b="1" i="1" dirty="0"/>
              <a:t>ANSWER:</a:t>
            </a:r>
            <a:r>
              <a:rPr lang="en-US" dirty="0"/>
              <a:t> Elgin Marbles [prompt on "Parthenon sculptures" or "Parthenon frieze"]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6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Tossup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This body achieved an important victory at the </a:t>
            </a:r>
            <a:r>
              <a:rPr lang="en-US" dirty="0" err="1"/>
              <a:t>Eurymedon</a:t>
            </a:r>
            <a:r>
              <a:rPr lang="en-US" dirty="0"/>
              <a:t> River and drove Pausanias out of Byzantium on accusations of </a:t>
            </a:r>
            <a:r>
              <a:rPr lang="en-US" dirty="0" err="1"/>
              <a:t>Medizing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contested that this body perpetrated the first genocide against the residents of Naxos and forced </a:t>
            </a:r>
            <a:r>
              <a:rPr lang="en-US" dirty="0" err="1"/>
              <a:t>Carystus</a:t>
            </a:r>
            <a:r>
              <a:rPr lang="en-US" dirty="0"/>
              <a:t> into membership.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sent </a:t>
            </a:r>
            <a:r>
              <a:rPr lang="en-US" dirty="0" err="1"/>
              <a:t>cleruchies</a:t>
            </a:r>
            <a:r>
              <a:rPr lang="en-US" dirty="0"/>
              <a:t> to the islands of Scyros and the city of </a:t>
            </a:r>
            <a:r>
              <a:rPr lang="en-US" dirty="0" err="1"/>
              <a:t>Eion</a:t>
            </a:r>
            <a:r>
              <a:rPr lang="en-US" dirty="0"/>
              <a:t> and its finances were controlled by </a:t>
            </a:r>
            <a:r>
              <a:rPr lang="en-US" dirty="0" err="1"/>
              <a:t>hellenotamiai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/>
              <a:t>the failure of Alcibiades' campaign, support began to waver, and it was disbanded after the defeat of Aegospotami. </a:t>
            </a:r>
            <a:endParaRPr lang="en-US" dirty="0" smtClean="0"/>
          </a:p>
          <a:p>
            <a:r>
              <a:rPr lang="en-US" dirty="0" smtClean="0"/>
              <a:t>Centered </a:t>
            </a:r>
            <a:r>
              <a:rPr lang="en-US" dirty="0"/>
              <a:t>on an island that was the site of the Temple of Apollo, for 10 points each, name this league of "states," effectively an Athenian Empire.</a:t>
            </a:r>
          </a:p>
          <a:p>
            <a:r>
              <a:rPr lang="en-US" b="1" i="1" dirty="0"/>
              <a:t>ANSWER:</a:t>
            </a:r>
            <a:r>
              <a:rPr lang="en-US" dirty="0"/>
              <a:t> Delian League (prompt on anything to do with Athens)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32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Tossup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 lesser-known group of this name was written about by </a:t>
            </a:r>
            <a:r>
              <a:rPr lang="en-US" dirty="0" err="1"/>
              <a:t>Trebellius</a:t>
            </a:r>
            <a:r>
              <a:rPr lang="en-US" dirty="0"/>
              <a:t> </a:t>
            </a:r>
            <a:r>
              <a:rPr lang="en-US" dirty="0" err="1"/>
              <a:t>Pollio</a:t>
            </a:r>
            <a:r>
              <a:rPr lang="en-US" dirty="0"/>
              <a:t> and was said to exist during the reign of the Roman emperor </a:t>
            </a:r>
            <a:r>
              <a:rPr lang="en-US" dirty="0" err="1"/>
              <a:t>Gallienus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were established by the decree of </a:t>
            </a:r>
            <a:r>
              <a:rPr lang="en-US" dirty="0" err="1"/>
              <a:t>Drakontides</a:t>
            </a:r>
            <a:r>
              <a:rPr lang="en-US" dirty="0"/>
              <a:t> of </a:t>
            </a:r>
            <a:r>
              <a:rPr lang="en-US" dirty="0" err="1"/>
              <a:t>Aphidna</a:t>
            </a:r>
            <a:r>
              <a:rPr lang="en-US" dirty="0"/>
              <a:t> during the archonship of </a:t>
            </a:r>
            <a:r>
              <a:rPr lang="en-US" dirty="0" err="1"/>
              <a:t>Pythodoros</a:t>
            </a:r>
            <a:r>
              <a:rPr lang="en-US" dirty="0"/>
              <a:t> and the failed campaign to restore them by Pausanias followed their being driven out by </a:t>
            </a:r>
            <a:r>
              <a:rPr lang="en-US" dirty="0" err="1"/>
              <a:t>Thrasyboulos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Their </a:t>
            </a:r>
            <a:r>
              <a:rPr lang="en-US" dirty="0"/>
              <a:t>deeds included the murder of one of their own by hemlock for lack of ruthlessness and the removing of the laws of </a:t>
            </a:r>
            <a:r>
              <a:rPr lang="en-US" dirty="0" err="1"/>
              <a:t>Ephialtes</a:t>
            </a:r>
            <a:r>
              <a:rPr lang="en-US" dirty="0"/>
              <a:t> from the Areopagus. </a:t>
            </a:r>
            <a:endParaRPr lang="en-US" dirty="0" smtClean="0"/>
          </a:p>
          <a:p>
            <a:r>
              <a:rPr lang="en-US" dirty="0" smtClean="0"/>
              <a:t>FTP</a:t>
            </a:r>
            <a:r>
              <a:rPr lang="en-US" dirty="0"/>
              <a:t>, name this group including </a:t>
            </a:r>
            <a:r>
              <a:rPr lang="en-US" dirty="0" err="1"/>
              <a:t>Theramenes</a:t>
            </a:r>
            <a:r>
              <a:rPr lang="en-US" dirty="0"/>
              <a:t> and the author of Sisyphus and uncle of Plato, </a:t>
            </a:r>
            <a:r>
              <a:rPr lang="en-US" dirty="0" err="1"/>
              <a:t>Critias</a:t>
            </a:r>
            <a:r>
              <a:rPr lang="en-US" dirty="0"/>
              <a:t>, established in Athens after the Battle of Aegospotami by Lysander; a group named for the quantity of men involved.</a:t>
            </a:r>
          </a:p>
          <a:p>
            <a:r>
              <a:rPr lang="en-US" b="1" i="1" dirty="0"/>
              <a:t>ANSWER:</a:t>
            </a:r>
            <a:r>
              <a:rPr lang="en-US" dirty="0"/>
              <a:t> Thirty Tyrants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06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Persian Wars, </a:t>
            </a:r>
            <a:r>
              <a:rPr lang="en-US" dirty="0"/>
              <a:t>492 – 448 BC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1" y="1417638"/>
            <a:ext cx="3554332" cy="4804059"/>
          </a:xfrm>
        </p:spPr>
        <p:txBody>
          <a:bodyPr>
            <a:normAutofit fontScale="70000" lnSpcReduction="20000"/>
          </a:bodyPr>
          <a:lstStyle/>
          <a:p>
            <a:pPr marL="457200" indent="-457200"/>
            <a:r>
              <a:rPr lang="en-US" b="1" dirty="0" err="1"/>
              <a:t>Acahemenid</a:t>
            </a:r>
            <a:r>
              <a:rPr lang="en-US" b="1" dirty="0"/>
              <a:t> </a:t>
            </a:r>
            <a:r>
              <a:rPr lang="en-US" dirty="0"/>
              <a:t>kings of Persia invade </a:t>
            </a:r>
            <a:r>
              <a:rPr lang="en-US" dirty="0" smtClean="0"/>
              <a:t>Greeks as punishment for </a:t>
            </a:r>
            <a:r>
              <a:rPr lang="en-US" b="1" dirty="0" smtClean="0"/>
              <a:t>Ionian Revolt</a:t>
            </a:r>
          </a:p>
          <a:p>
            <a:pPr marL="457200" indent="-457200"/>
            <a:r>
              <a:rPr lang="en-US" dirty="0" smtClean="0">
                <a:solidFill>
                  <a:schemeClr val="tx1"/>
                </a:solidFill>
              </a:rPr>
              <a:t>499-493 BC - Aristagoras incited all of </a:t>
            </a:r>
            <a:r>
              <a:rPr lang="en-US" dirty="0" smtClean="0"/>
              <a:t>Ionia to revolt against Persia, Athens and Eritrea supported Ionia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Herodotus</a:t>
            </a:r>
            <a:r>
              <a:rPr lang="en-US" dirty="0" smtClean="0">
                <a:solidFill>
                  <a:schemeClr val="tx1"/>
                </a:solidFill>
              </a:rPr>
              <a:t>, the father of history, only written account of </a:t>
            </a:r>
            <a:r>
              <a:rPr lang="en-US" b="1" dirty="0" smtClean="0">
                <a:solidFill>
                  <a:schemeClr val="tx1"/>
                </a:solidFill>
              </a:rPr>
              <a:t>Battles of Thermopylae, Marathon and Salamis</a:t>
            </a:r>
            <a:r>
              <a:rPr lang="en-US" dirty="0" smtClean="0">
                <a:solidFill>
                  <a:schemeClr val="tx1"/>
                </a:solidFill>
              </a:rPr>
              <a:t>, elaborate </a:t>
            </a:r>
            <a:r>
              <a:rPr lang="en-US" dirty="0" err="1" smtClean="0">
                <a:solidFill>
                  <a:schemeClr val="tx1"/>
                </a:solidFill>
              </a:rPr>
              <a:t>tellings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Later criticized by the Greek historian </a:t>
            </a:r>
            <a:r>
              <a:rPr lang="en-US" b="1" dirty="0" smtClean="0">
                <a:solidFill>
                  <a:schemeClr val="tx1"/>
                </a:solidFill>
              </a:rPr>
              <a:t>Plutarch</a:t>
            </a:r>
          </a:p>
          <a:p>
            <a:pPr marL="0" indent="0" algn="l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455" y="1417638"/>
            <a:ext cx="1353403" cy="203010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462" y="1267080"/>
            <a:ext cx="2539942" cy="2381196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624" y="3648276"/>
            <a:ext cx="4832872" cy="29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Marathon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Persia had sacked Eretria and intended to sack Athens for supporting Ionian Revolt</a:t>
            </a:r>
          </a:p>
          <a:p>
            <a:r>
              <a:rPr lang="en-US" b="1" dirty="0" smtClean="0"/>
              <a:t>Darius I “The Great” of Persia </a:t>
            </a:r>
            <a:r>
              <a:rPr lang="en-US" dirty="0" smtClean="0"/>
              <a:t>preceded by Cyrus the Great and Cambyses</a:t>
            </a:r>
          </a:p>
          <a:p>
            <a:r>
              <a:rPr lang="en-US" dirty="0" smtClean="0"/>
              <a:t>490 BC - Darius sent about 25,000 men to plains of </a:t>
            </a:r>
            <a:r>
              <a:rPr lang="en-US" b="1" dirty="0" smtClean="0"/>
              <a:t>Marathon</a:t>
            </a:r>
          </a:p>
          <a:p>
            <a:r>
              <a:rPr lang="en-US" dirty="0" smtClean="0"/>
              <a:t>10,000 Athenians and 1000 </a:t>
            </a:r>
            <a:r>
              <a:rPr lang="en-US" dirty="0" err="1" smtClean="0"/>
              <a:t>Plataeans</a:t>
            </a:r>
            <a:r>
              <a:rPr lang="en-US" dirty="0" smtClean="0"/>
              <a:t> under </a:t>
            </a:r>
            <a:r>
              <a:rPr lang="en-US" dirty="0" err="1" smtClean="0"/>
              <a:t>Callinachus</a:t>
            </a:r>
            <a:r>
              <a:rPr lang="en-US" dirty="0" smtClean="0"/>
              <a:t> and </a:t>
            </a:r>
            <a:r>
              <a:rPr lang="en-US" b="1" dirty="0" smtClean="0"/>
              <a:t>Miltiades</a:t>
            </a:r>
          </a:p>
          <a:p>
            <a:r>
              <a:rPr lang="en-US" dirty="0" smtClean="0"/>
              <a:t>Spartans delayed by </a:t>
            </a:r>
            <a:r>
              <a:rPr lang="en-US" dirty="0" err="1" smtClean="0"/>
              <a:t>Carneia</a:t>
            </a:r>
            <a:r>
              <a:rPr lang="en-US" dirty="0" smtClean="0"/>
              <a:t> peace festival</a:t>
            </a:r>
          </a:p>
          <a:p>
            <a:r>
              <a:rPr lang="en-US" dirty="0" smtClean="0"/>
              <a:t>Herodotus wrote that the god Pan helped Athenians</a:t>
            </a:r>
          </a:p>
          <a:p>
            <a:r>
              <a:rPr lang="en-US" dirty="0" smtClean="0"/>
              <a:t>First victory for Greeks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982" y="1417638"/>
            <a:ext cx="3571875" cy="28575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609" y="3903381"/>
            <a:ext cx="2824619" cy="2222782"/>
          </a:xfrm>
        </p:spPr>
      </p:pic>
    </p:spTree>
    <p:extLst>
      <p:ext uri="{BB962C8B-B14F-4D97-AF65-F5344CB8AC3E}">
        <p14:creationId xmlns:p14="http://schemas.microsoft.com/office/powerpoint/2010/main" val="326744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at Thermopylae, 480 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34048" cy="452596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Xerxes</a:t>
            </a:r>
            <a:r>
              <a:rPr lang="en-US" dirty="0" smtClean="0"/>
              <a:t> – King of Persia, son of Darius I</a:t>
            </a:r>
          </a:p>
          <a:p>
            <a:r>
              <a:rPr lang="en-US" dirty="0" smtClean="0"/>
              <a:t>70,000 Persians crossed the Hellespont</a:t>
            </a:r>
          </a:p>
          <a:p>
            <a:r>
              <a:rPr lang="en-US" dirty="0" smtClean="0"/>
              <a:t>Thermopylae name of the gates of a narrow pass</a:t>
            </a:r>
          </a:p>
          <a:p>
            <a:r>
              <a:rPr lang="en-US" b="1" dirty="0" smtClean="0"/>
              <a:t>10,000 “Immortals” </a:t>
            </a:r>
            <a:r>
              <a:rPr lang="en-US" dirty="0" smtClean="0"/>
              <a:t>– Persian elite fighters led by </a:t>
            </a:r>
            <a:r>
              <a:rPr lang="en-US" b="1" dirty="0" err="1" smtClean="0"/>
              <a:t>Hydarnes</a:t>
            </a:r>
            <a:endParaRPr lang="en-US" b="1" dirty="0" smtClean="0"/>
          </a:p>
          <a:p>
            <a:r>
              <a:rPr lang="en-US" b="1" dirty="0" smtClean="0"/>
              <a:t>Themistocles</a:t>
            </a:r>
            <a:r>
              <a:rPr lang="en-US" dirty="0" smtClean="0"/>
              <a:t> led navy at Athens</a:t>
            </a:r>
          </a:p>
          <a:p>
            <a:r>
              <a:rPr lang="en-US" b="1" dirty="0" smtClean="0"/>
              <a:t>Athens</a:t>
            </a:r>
            <a:r>
              <a:rPr lang="en-US" dirty="0" smtClean="0"/>
              <a:t> and </a:t>
            </a:r>
            <a:r>
              <a:rPr lang="en-US" b="1" dirty="0" smtClean="0"/>
              <a:t>Sparta</a:t>
            </a:r>
            <a:r>
              <a:rPr lang="en-US" dirty="0" smtClean="0"/>
              <a:t> form alliance</a:t>
            </a:r>
          </a:p>
          <a:p>
            <a:r>
              <a:rPr lang="en-US" b="1" dirty="0" smtClean="0"/>
              <a:t>Leonidas I </a:t>
            </a:r>
            <a:r>
              <a:rPr lang="en-US" dirty="0" smtClean="0"/>
              <a:t>and 300 Spartans and 1000 </a:t>
            </a:r>
            <a:r>
              <a:rPr lang="en-US" dirty="0" err="1" smtClean="0"/>
              <a:t>Boetians</a:t>
            </a:r>
            <a:endParaRPr lang="en-US" dirty="0" smtClean="0"/>
          </a:p>
          <a:p>
            <a:r>
              <a:rPr lang="en-US" dirty="0" smtClean="0"/>
              <a:t>Naval battle at </a:t>
            </a:r>
            <a:r>
              <a:rPr lang="en-US" b="1" dirty="0" err="1" smtClean="0"/>
              <a:t>Artemesium</a:t>
            </a:r>
            <a:r>
              <a:rPr lang="en-US" dirty="0" smtClean="0"/>
              <a:t> fought at same time</a:t>
            </a:r>
          </a:p>
          <a:p>
            <a:r>
              <a:rPr lang="en-US" dirty="0" smtClean="0"/>
              <a:t>“Come and take them!”</a:t>
            </a:r>
          </a:p>
          <a:p>
            <a:r>
              <a:rPr lang="en-US" dirty="0" smtClean="0"/>
              <a:t>The traitor </a:t>
            </a:r>
            <a:r>
              <a:rPr lang="en-US" b="1" dirty="0" err="1" smtClean="0"/>
              <a:t>Ephialtes</a:t>
            </a:r>
            <a:r>
              <a:rPr lang="en-US" dirty="0" smtClean="0"/>
              <a:t> revealed a hidden path to the Persians</a:t>
            </a:r>
          </a:p>
          <a:p>
            <a:r>
              <a:rPr lang="en-US" dirty="0" smtClean="0"/>
              <a:t>Persians win and go on to sack Plataea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583" y="1417638"/>
            <a:ext cx="2674666" cy="2005999"/>
          </a:xfr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48" y="3565744"/>
            <a:ext cx="3695552" cy="285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Salamis, also 480 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02624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Athens evacuated after Thermopylae</a:t>
            </a:r>
          </a:p>
          <a:p>
            <a:r>
              <a:rPr lang="en-US" dirty="0" smtClean="0"/>
              <a:t>Athens burned by Persians</a:t>
            </a:r>
          </a:p>
          <a:p>
            <a:r>
              <a:rPr lang="en-US" dirty="0"/>
              <a:t>N</a:t>
            </a:r>
            <a:r>
              <a:rPr lang="en-US" dirty="0" smtClean="0"/>
              <a:t>avy waiting around island Salamis</a:t>
            </a:r>
          </a:p>
          <a:p>
            <a:r>
              <a:rPr lang="en-US" dirty="0" smtClean="0"/>
              <a:t>Themistocles’ trick</a:t>
            </a:r>
          </a:p>
          <a:p>
            <a:r>
              <a:rPr lang="en-US" dirty="0" smtClean="0"/>
              <a:t>Confined waters around Salamis</a:t>
            </a:r>
          </a:p>
          <a:p>
            <a:r>
              <a:rPr lang="en-US" dirty="0" smtClean="0"/>
              <a:t>Egyptians, </a:t>
            </a:r>
            <a:r>
              <a:rPr lang="en-US" dirty="0" err="1" smtClean="0"/>
              <a:t>Phoenecians</a:t>
            </a:r>
            <a:r>
              <a:rPr lang="en-US" dirty="0" smtClean="0"/>
              <a:t>, Ionian Greeks with Persians</a:t>
            </a:r>
          </a:p>
          <a:p>
            <a:r>
              <a:rPr lang="en-US" dirty="0" smtClean="0"/>
              <a:t>40 Greek ships lost, 200 Persian ships lost</a:t>
            </a:r>
          </a:p>
          <a:p>
            <a:r>
              <a:rPr lang="en-US" b="1" dirty="0" smtClean="0"/>
              <a:t>Queen Artemisia </a:t>
            </a:r>
            <a:r>
              <a:rPr lang="en-US" dirty="0" smtClean="0"/>
              <a:t>of Halicarnassus</a:t>
            </a:r>
          </a:p>
          <a:p>
            <a:r>
              <a:rPr lang="en-US" dirty="0"/>
              <a:t> "</a:t>
            </a:r>
            <a:r>
              <a:rPr lang="en-US" i="1" dirty="0"/>
              <a:t>My men have become women, and my women men</a:t>
            </a:r>
            <a:r>
              <a:rPr lang="en-US" i="1" dirty="0" smtClean="0"/>
              <a:t>.</a:t>
            </a:r>
            <a:r>
              <a:rPr lang="en-US" dirty="0" smtClean="0"/>
              <a:t>“</a:t>
            </a:r>
          </a:p>
          <a:p>
            <a:r>
              <a:rPr lang="en-US" dirty="0" err="1" smtClean="0"/>
              <a:t>Artemesia</a:t>
            </a:r>
            <a:r>
              <a:rPr lang="en-US" dirty="0" smtClean="0"/>
              <a:t> rammed one if its own ships so she could escape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824" y="1503047"/>
            <a:ext cx="3476497" cy="260854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824" y="5268036"/>
            <a:ext cx="2371161" cy="11537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073" y="3657600"/>
            <a:ext cx="2147248" cy="161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Plataea, 479 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920019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Xerxes I had left a land army under </a:t>
            </a:r>
            <a:r>
              <a:rPr lang="en-US" b="1" dirty="0" err="1" smtClean="0"/>
              <a:t>Mardonius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Spartans and Athenians rode up </a:t>
            </a:r>
          </a:p>
          <a:p>
            <a:r>
              <a:rPr lang="en-US" b="1" dirty="0" smtClean="0"/>
              <a:t>Lycurgus</a:t>
            </a:r>
            <a:r>
              <a:rPr lang="en-US" dirty="0" smtClean="0"/>
              <a:t>, the Spartan orator’s, oath about rebuilding temples</a:t>
            </a:r>
          </a:p>
          <a:p>
            <a:r>
              <a:rPr lang="en-US" dirty="0" smtClean="0"/>
              <a:t>Met at </a:t>
            </a:r>
            <a:r>
              <a:rPr lang="en-US" b="1" dirty="0" smtClean="0"/>
              <a:t>isthmus</a:t>
            </a:r>
            <a:r>
              <a:rPr lang="en-US" dirty="0" smtClean="0"/>
              <a:t> of </a:t>
            </a:r>
            <a:r>
              <a:rPr lang="en-US" b="1" dirty="0" smtClean="0"/>
              <a:t>Corinth</a:t>
            </a:r>
          </a:p>
          <a:p>
            <a:r>
              <a:rPr lang="en-US" dirty="0" smtClean="0"/>
              <a:t>Greeks led by half-blind </a:t>
            </a:r>
            <a:r>
              <a:rPr lang="en-US" b="1" dirty="0" err="1" smtClean="0"/>
              <a:t>Aristodemus</a:t>
            </a:r>
            <a:endParaRPr lang="en-US" b="1" dirty="0" smtClean="0"/>
          </a:p>
          <a:p>
            <a:r>
              <a:rPr lang="en-US" dirty="0" err="1" smtClean="0"/>
              <a:t>Mardonius</a:t>
            </a:r>
            <a:r>
              <a:rPr lang="en-US" dirty="0" smtClean="0"/>
              <a:t> fled</a:t>
            </a:r>
          </a:p>
          <a:p>
            <a:r>
              <a:rPr lang="en-US" dirty="0" smtClean="0"/>
              <a:t>Sensing weakness, </a:t>
            </a:r>
            <a:r>
              <a:rPr lang="en-US" dirty="0"/>
              <a:t>o</a:t>
            </a:r>
            <a:r>
              <a:rPr lang="en-US" dirty="0" smtClean="0"/>
              <a:t>ther regions then rebelled from Persia</a:t>
            </a:r>
          </a:p>
          <a:p>
            <a:r>
              <a:rPr lang="en-US" b="1" dirty="0" smtClean="0"/>
              <a:t>Serpentine Column </a:t>
            </a:r>
            <a:r>
              <a:rPr lang="en-US" dirty="0" smtClean="0"/>
              <a:t>built from melted Persian weapons to commemorate victory</a:t>
            </a:r>
          </a:p>
          <a:p>
            <a:r>
              <a:rPr lang="en-US" dirty="0" smtClean="0"/>
              <a:t>“Having </a:t>
            </a:r>
            <a:r>
              <a:rPr lang="en-US" dirty="0"/>
              <a:t>brought all the loot together, they set apart a tithe for the god of Delphi. From this was made and dedicated that tripod which rests upon the bronze three-headed serpent, nearest to the altar</a:t>
            </a:r>
            <a:r>
              <a:rPr lang="en-US" dirty="0" smtClean="0"/>
              <a:t>.”</a:t>
            </a:r>
            <a:endParaRPr lang="en-US" dirty="0"/>
          </a:p>
          <a:p>
            <a:r>
              <a:rPr lang="en-US" i="1" dirty="0"/>
              <a:t>— Herodotus Histories 9.81.1</a:t>
            </a:r>
            <a:endParaRPr lang="en-US" dirty="0"/>
          </a:p>
          <a:p>
            <a:endParaRPr lang="en-US" dirty="0"/>
          </a:p>
        </p:txBody>
      </p:sp>
      <p:pic>
        <p:nvPicPr>
          <p:cNvPr id="1028" name="Picture 4" descr="https://upload.wikimedia.org/wikipedia/commons/0/0b/Mehmed_II_and_Serpent_Colum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897" y="1600200"/>
            <a:ext cx="2371906" cy="347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2184" y="2429301"/>
            <a:ext cx="2804615" cy="36968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upload.wikimedia.org/wikipedia/commons/thumb/2/2d/Snake_column_Hippodrome_Constantinople_2007.jpg/320px-Snake_column_Hippodrome_Constantinople_2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816" y="3493826"/>
            <a:ext cx="1477813" cy="297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2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Delian</a:t>
            </a:r>
            <a:r>
              <a:rPr lang="en-US" dirty="0" smtClean="0"/>
              <a:t> League, 478 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77583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Ionian city-states joined for mutual protection</a:t>
            </a:r>
          </a:p>
          <a:p>
            <a:r>
              <a:rPr lang="en-US" dirty="0" err="1" smtClean="0"/>
              <a:t>Treasuary</a:t>
            </a:r>
            <a:r>
              <a:rPr lang="en-US" dirty="0" smtClean="0"/>
              <a:t> on island of Delos, </a:t>
            </a:r>
            <a:r>
              <a:rPr lang="en-US" b="1" dirty="0" smtClean="0"/>
              <a:t>Aristides</a:t>
            </a:r>
            <a:r>
              <a:rPr lang="en-US" dirty="0" smtClean="0"/>
              <a:t> leads Athens</a:t>
            </a:r>
          </a:p>
          <a:p>
            <a:r>
              <a:rPr lang="en-US" dirty="0" smtClean="0"/>
              <a:t>Athens in charge due to naval supremacy</a:t>
            </a:r>
          </a:p>
          <a:p>
            <a:r>
              <a:rPr lang="en-US" b="1" dirty="0" smtClean="0"/>
              <a:t>Pericles</a:t>
            </a:r>
            <a:r>
              <a:rPr lang="en-US" dirty="0" smtClean="0"/>
              <a:t> leads </a:t>
            </a:r>
            <a:r>
              <a:rPr lang="en-US" b="1" dirty="0" smtClean="0"/>
              <a:t>Athens during Golden Age, </a:t>
            </a:r>
            <a:r>
              <a:rPr lang="en-US" dirty="0" smtClean="0"/>
              <a:t>moves treasury to Athens, his father was </a:t>
            </a:r>
            <a:r>
              <a:rPr lang="en-US" dirty="0" err="1" smtClean="0"/>
              <a:t>Xanthippus</a:t>
            </a:r>
            <a:r>
              <a:rPr lang="en-US" dirty="0" smtClean="0"/>
              <a:t>, a general during the Persian Wars</a:t>
            </a:r>
          </a:p>
          <a:p>
            <a:r>
              <a:rPr lang="en-US" b="1" dirty="0" smtClean="0"/>
              <a:t>Parthenon, temple to Athena,</a:t>
            </a:r>
            <a:r>
              <a:rPr lang="en-US" dirty="0" smtClean="0"/>
              <a:t> built on </a:t>
            </a:r>
            <a:r>
              <a:rPr lang="en-US" b="1" dirty="0" smtClean="0"/>
              <a:t>Acropolis </a:t>
            </a:r>
            <a:r>
              <a:rPr lang="en-US" dirty="0" smtClean="0"/>
              <a:t>hill</a:t>
            </a:r>
          </a:p>
          <a:p>
            <a:r>
              <a:rPr lang="en-US" b="1" dirty="0" smtClean="0"/>
              <a:t>Phidias</a:t>
            </a:r>
          </a:p>
          <a:p>
            <a:r>
              <a:rPr lang="en-US" b="1" dirty="0" smtClean="0"/>
              <a:t>Long Walls </a:t>
            </a:r>
            <a:r>
              <a:rPr lang="en-US" dirty="0" smtClean="0"/>
              <a:t>built – 6 miles long, later destroyed during First </a:t>
            </a:r>
            <a:r>
              <a:rPr lang="en-US" dirty="0" err="1" smtClean="0"/>
              <a:t>Mithridatic</a:t>
            </a:r>
            <a:r>
              <a:rPr lang="en-US" dirty="0" smtClean="0"/>
              <a:t> War, 90 BC</a:t>
            </a:r>
          </a:p>
          <a:p>
            <a:r>
              <a:rPr lang="en-US" dirty="0" smtClean="0"/>
              <a:t>Sparta captures Athens in 404 BC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767" y="1417638"/>
            <a:ext cx="3458613" cy="276689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164" y="4020070"/>
            <a:ext cx="3505200" cy="261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sculptor Phidias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84897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Artistic director of the Parthenon</a:t>
            </a:r>
          </a:p>
          <a:p>
            <a:r>
              <a:rPr lang="en-US" dirty="0" smtClean="0"/>
              <a:t>The Elgin Marbles</a:t>
            </a:r>
          </a:p>
          <a:p>
            <a:r>
              <a:rPr lang="en-US" dirty="0" smtClean="0"/>
              <a:t>Athena in the Parthenon made of ivory and gold</a:t>
            </a:r>
          </a:p>
          <a:p>
            <a:r>
              <a:rPr lang="en-US" dirty="0" smtClean="0"/>
              <a:t>Zeus at Olympia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1028" name="Picture 4" descr="Image result for parthe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167" y="1148603"/>
            <a:ext cx="3700633" cy="208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zeus at olym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492" y="2778612"/>
            <a:ext cx="1749708" cy="253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elgin marb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11" y="4909945"/>
            <a:ext cx="7288062" cy="169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athena parthen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709" y="2725729"/>
            <a:ext cx="1846949" cy="243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1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10936</TotalTime>
  <Words>2007</Words>
  <Application>Microsoft Office PowerPoint</Application>
  <PresentationFormat>On-screen Show (4:3)</PresentationFormat>
  <Paragraphs>179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Democracy in Athens</vt:lpstr>
      <vt:lpstr>The Persian Wars, 492 – 448 BC </vt:lpstr>
      <vt:lpstr>Battle of Marathon</vt:lpstr>
      <vt:lpstr>Battle at Thermopylae, 480 BC</vt:lpstr>
      <vt:lpstr>Battle of Salamis, also 480 BC</vt:lpstr>
      <vt:lpstr>Battle of Plataea, 479 BC</vt:lpstr>
      <vt:lpstr>The Delian League, 478 BC</vt:lpstr>
      <vt:lpstr>The sculptor Phidias</vt:lpstr>
      <vt:lpstr>Peloponnesian Wars </vt:lpstr>
      <vt:lpstr>The Thirty Tyrants, 404 BC</vt:lpstr>
      <vt:lpstr>Homer, the Blind Poet (1100-800 BC ?)</vt:lpstr>
      <vt:lpstr>Tossup</vt:lpstr>
      <vt:lpstr>Tossup</vt:lpstr>
      <vt:lpstr>Tossup </vt:lpstr>
      <vt:lpstr>Tossup</vt:lpstr>
      <vt:lpstr>Tossup</vt:lpstr>
      <vt:lpstr>Tossup</vt:lpstr>
      <vt:lpstr>Tossup</vt:lpstr>
      <vt:lpstr>Tossup</vt:lpstr>
      <vt:lpstr>Tossup</vt:lpstr>
      <vt:lpstr>Tossup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Persian Wars</dc:title>
  <dc:creator>Eugene Huang</dc:creator>
  <cp:lastModifiedBy>Huang, Eugene</cp:lastModifiedBy>
  <cp:revision>62</cp:revision>
  <dcterms:created xsi:type="dcterms:W3CDTF">2012-09-23T23:42:50Z</dcterms:created>
  <dcterms:modified xsi:type="dcterms:W3CDTF">2016-10-04T02:52:41Z</dcterms:modified>
</cp:coreProperties>
</file>