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57" r:id="rId4"/>
    <p:sldId id="281" r:id="rId5"/>
    <p:sldId id="259" r:id="rId6"/>
    <p:sldId id="260" r:id="rId7"/>
    <p:sldId id="269" r:id="rId8"/>
    <p:sldId id="270" r:id="rId9"/>
    <p:sldId id="272" r:id="rId10"/>
    <p:sldId id="273" r:id="rId11"/>
    <p:sldId id="274" r:id="rId12"/>
    <p:sldId id="275" r:id="rId13"/>
    <p:sldId id="258" r:id="rId14"/>
    <p:sldId id="276" r:id="rId15"/>
    <p:sldId id="279" r:id="rId16"/>
    <p:sldId id="280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1378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52A30-DEBC-4453-80B4-75650BDE0C5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BD408-BE47-4F40-8705-EFA4EA04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0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BD408-BE47-4F40-8705-EFA4EA041B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5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BD408-BE47-4F40-8705-EFA4EA041B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1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860-50C2-4B18-A758-8FBD1052AC6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F3A9-2D2B-4AC1-8106-C6111FB3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2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860-50C2-4B18-A758-8FBD1052AC6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F3A9-2D2B-4AC1-8106-C6111FB3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2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860-50C2-4B18-A758-8FBD1052AC6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F3A9-2D2B-4AC1-8106-C6111FB3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0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860-50C2-4B18-A758-8FBD1052AC6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F3A9-2D2B-4AC1-8106-C6111FB3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860-50C2-4B18-A758-8FBD1052AC6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F3A9-2D2B-4AC1-8106-C6111FB3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6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860-50C2-4B18-A758-8FBD1052AC6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F3A9-2D2B-4AC1-8106-C6111FB3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4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860-50C2-4B18-A758-8FBD1052AC6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F3A9-2D2B-4AC1-8106-C6111FB3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4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860-50C2-4B18-A758-8FBD1052AC6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F3A9-2D2B-4AC1-8106-C6111FB3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1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860-50C2-4B18-A758-8FBD1052AC6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F3A9-2D2B-4AC1-8106-C6111FB3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1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860-50C2-4B18-A758-8FBD1052AC6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F3A9-2D2B-4AC1-8106-C6111FB3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9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860-50C2-4B18-A758-8FBD1052AC6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F3A9-2D2B-4AC1-8106-C6111FB3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1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13860-50C2-4B18-A758-8FBD1052AC6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9F3A9-2D2B-4AC1-8106-C6111FB3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3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5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Early 20</a:t>
            </a:r>
            <a:r>
              <a:rPr lang="en-US" sz="7200" baseline="30000" dirty="0" smtClean="0"/>
              <a:t>th</a:t>
            </a:r>
            <a:r>
              <a:rPr lang="en-US" sz="7200" dirty="0" smtClean="0"/>
              <a:t> C and WWI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2" y="3048000"/>
            <a:ext cx="43815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Elsewhere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6291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Dardanelles and Gallipoli Campaign 1915-16 – Britain invaded Gallipoli Peninsula against Ottomans</a:t>
            </a:r>
          </a:p>
          <a:p>
            <a:r>
              <a:rPr lang="en-US" dirty="0" smtClean="0"/>
              <a:t>ANZAC – Australian and New Zealand troops</a:t>
            </a:r>
          </a:p>
          <a:p>
            <a:r>
              <a:rPr lang="en-US" dirty="0" smtClean="0"/>
              <a:t>Churchill – 1</a:t>
            </a:r>
            <a:r>
              <a:rPr lang="en-US" baseline="30000" dirty="0" smtClean="0"/>
              <a:t>st</a:t>
            </a:r>
            <a:r>
              <a:rPr lang="en-US" dirty="0" smtClean="0"/>
              <a:t> Lord of the Admiralty pushed for attack, campaign failed</a:t>
            </a:r>
          </a:p>
          <a:p>
            <a:r>
              <a:rPr lang="en-US" dirty="0" smtClean="0"/>
              <a:t>Battle of Jutland May 1916 – ended German attacks on naval blockade (battleships)</a:t>
            </a:r>
          </a:p>
          <a:p>
            <a:r>
              <a:rPr lang="en-US" dirty="0" smtClean="0"/>
              <a:t>1915 – Lusitania sunk by German </a:t>
            </a:r>
            <a:r>
              <a:rPr lang="en-US" dirty="0" err="1" smtClean="0"/>
              <a:t>u-boat</a:t>
            </a:r>
            <a:endParaRPr lang="en-US" dirty="0" smtClean="0"/>
          </a:p>
          <a:p>
            <a:r>
              <a:rPr lang="en-US" dirty="0" smtClean="0"/>
              <a:t>USA – Zimmerman Telegram, joins in 1917</a:t>
            </a:r>
          </a:p>
          <a:p>
            <a:r>
              <a:rPr lang="en-US" dirty="0" smtClean="0"/>
              <a:t>Gen. Pershing “Black Jack”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276600" cy="271070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962400"/>
            <a:ext cx="2900721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Stages and Armistice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Germany focuses on Western Front after Bolshevik Revolution</a:t>
            </a:r>
          </a:p>
          <a:p>
            <a:r>
              <a:rPr lang="en-US" dirty="0" smtClean="0"/>
              <a:t>March 3, 1918 – Treaty of Brest-Litovsk, Russia loses big</a:t>
            </a:r>
          </a:p>
          <a:p>
            <a:r>
              <a:rPr lang="en-US" dirty="0" smtClean="0"/>
              <a:t>July 15, 1918  2</a:t>
            </a:r>
            <a:r>
              <a:rPr lang="en-US" baseline="30000" dirty="0" smtClean="0"/>
              <a:t>nd</a:t>
            </a:r>
            <a:r>
              <a:rPr lang="en-US" dirty="0" smtClean="0"/>
              <a:t> Battle of the Marne – last big German offensive, includes USA, UK, turning point</a:t>
            </a:r>
          </a:p>
          <a:p>
            <a:r>
              <a:rPr lang="en-US" dirty="0" smtClean="0"/>
              <a:t>British-encouraged Arab revolt led by T.E. Lawrence weakened Ottoman Empire</a:t>
            </a:r>
          </a:p>
          <a:p>
            <a:r>
              <a:rPr lang="en-US" dirty="0" smtClean="0"/>
              <a:t>Nov. 11, 1918 – Armistice signed in Compiegne, France by UK, France, Germany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163" y="1600200"/>
            <a:ext cx="2133600" cy="2667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429000"/>
            <a:ext cx="2266950" cy="323338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07" y="2209800"/>
            <a:ext cx="193307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9 million soldiers killed</a:t>
            </a:r>
          </a:p>
          <a:p>
            <a:r>
              <a:rPr lang="en-US" dirty="0" smtClean="0"/>
              <a:t>20 million wounded</a:t>
            </a:r>
          </a:p>
          <a:p>
            <a:r>
              <a:rPr lang="en-US" dirty="0" smtClean="0"/>
              <a:t>10 million civilian casualties</a:t>
            </a:r>
          </a:p>
          <a:p>
            <a:r>
              <a:rPr lang="en-US" dirty="0" smtClean="0"/>
              <a:t>Increased ethnic nationalism</a:t>
            </a:r>
          </a:p>
          <a:p>
            <a:r>
              <a:rPr lang="en-US" dirty="0" smtClean="0"/>
              <a:t>Four imperial dynasties fell (German, A-H, Ottoman, Russian)</a:t>
            </a:r>
          </a:p>
          <a:p>
            <a:r>
              <a:rPr lang="en-US" dirty="0" smtClean="0"/>
              <a:t>1919 Paris Peace Conference – Treaty of Versailles, Wilson’s 14 points, League of Nations</a:t>
            </a:r>
          </a:p>
          <a:p>
            <a:r>
              <a:rPr lang="en-US" dirty="0" smtClean="0"/>
              <a:t>German resentment</a:t>
            </a:r>
          </a:p>
          <a:p>
            <a:r>
              <a:rPr lang="en-US" dirty="0" smtClean="0"/>
              <a:t>Trench warfare, mustard gas, mass casualties as never before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1981200"/>
            <a:ext cx="4223808" cy="3167856"/>
          </a:xfrm>
        </p:spPr>
      </p:pic>
    </p:spTree>
    <p:extLst>
      <p:ext uri="{BB962C8B-B14F-4D97-AF65-F5344CB8AC3E}">
        <p14:creationId xmlns:p14="http://schemas.microsoft.com/office/powerpoint/2010/main" val="12801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865168"/>
            <a:ext cx="3505200" cy="2335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91" y="3225070"/>
            <a:ext cx="35814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Movies and Books Set During WWI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All Quiet on the Western Front </a:t>
            </a:r>
            <a:r>
              <a:rPr lang="en-US" dirty="0" smtClean="0"/>
              <a:t>– Nobel Prize winning book by Remarque, also a movie</a:t>
            </a:r>
            <a:endParaRPr lang="en-US" dirty="0"/>
          </a:p>
          <a:p>
            <a:r>
              <a:rPr lang="en-US" i="1" dirty="0" smtClean="0"/>
              <a:t>A Farewell to Arms</a:t>
            </a:r>
            <a:r>
              <a:rPr lang="en-US" dirty="0" smtClean="0"/>
              <a:t> – Hemingway, Nurse Barkley, </a:t>
            </a:r>
            <a:r>
              <a:rPr lang="en-US" i="1" dirty="0" smtClean="0"/>
              <a:t>Single Players Handbook </a:t>
            </a:r>
            <a:r>
              <a:rPr lang="en-US" dirty="0" smtClean="0"/>
              <a:t>(film) scene includes the book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Movies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 smtClean="0"/>
              <a:t>War Horse </a:t>
            </a:r>
            <a:r>
              <a:rPr lang="en-US" dirty="0"/>
              <a:t>- film</a:t>
            </a:r>
          </a:p>
          <a:p>
            <a:r>
              <a:rPr lang="en-US" i="1" dirty="0" smtClean="0"/>
              <a:t>Lawrence </a:t>
            </a:r>
            <a:r>
              <a:rPr lang="en-US" i="1" dirty="0"/>
              <a:t>of Arabia</a:t>
            </a:r>
            <a:r>
              <a:rPr lang="en-US" dirty="0"/>
              <a:t> – young Peter </a:t>
            </a:r>
            <a:r>
              <a:rPr lang="en-US" dirty="0" smtClean="0"/>
              <a:t>O’Toole, 4 hours long</a:t>
            </a:r>
            <a:endParaRPr lang="en-US" dirty="0"/>
          </a:p>
          <a:p>
            <a:r>
              <a:rPr lang="en-US" i="1" dirty="0"/>
              <a:t>Gallipoli </a:t>
            </a:r>
            <a:r>
              <a:rPr lang="en-US" dirty="0"/>
              <a:t>– young Mel Gibson, Australians in Gallipoli Campaign </a:t>
            </a:r>
            <a:endParaRPr lang="en-US" dirty="0" smtClean="0"/>
          </a:p>
          <a:p>
            <a:r>
              <a:rPr lang="en-US" i="1" dirty="0" smtClean="0"/>
              <a:t>Hell’s Angels – </a:t>
            </a:r>
            <a:r>
              <a:rPr lang="en-US" dirty="0" smtClean="0"/>
              <a:t>Howard Hughes</a:t>
            </a:r>
          </a:p>
          <a:p>
            <a:r>
              <a:rPr lang="en-US" i="1" dirty="0" smtClean="0"/>
              <a:t>Wings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WWI: Birth of Modern Turkey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Chaotic leftover – army remnants, Brits in Levant, French and Greeks cross into Asia</a:t>
            </a:r>
          </a:p>
          <a:p>
            <a:r>
              <a:rPr lang="en-US" dirty="0" smtClean="0"/>
              <a:t>1920 Treaty of Sevres – carved up Levant for UK and France, Greeks get eastern Thrace and western Anatolia, Armenians and Kurds given autonomous lands</a:t>
            </a:r>
          </a:p>
          <a:p>
            <a:r>
              <a:rPr lang="en-US" dirty="0" smtClean="0"/>
              <a:t>Mustafa Kemal Ataturk – 1</a:t>
            </a:r>
            <a:r>
              <a:rPr lang="en-US" baseline="30000" dirty="0" smtClean="0"/>
              <a:t>st</a:t>
            </a:r>
            <a:r>
              <a:rPr lang="en-US" dirty="0" smtClean="0"/>
              <a:t> president of Grand National Assembly, nationalists</a:t>
            </a:r>
          </a:p>
          <a:p>
            <a:r>
              <a:rPr lang="en-US" dirty="0" smtClean="0"/>
              <a:t>Turks defeat Greeks, reclaim eastern Thrace and Constantinople</a:t>
            </a:r>
          </a:p>
          <a:p>
            <a:r>
              <a:rPr lang="en-US" dirty="0" smtClean="0"/>
              <a:t>1923 - Treaty of Lausanne, Ataturk becomes 1</a:t>
            </a:r>
            <a:r>
              <a:rPr lang="en-US" baseline="30000" dirty="0" smtClean="0"/>
              <a:t>st</a:t>
            </a:r>
            <a:r>
              <a:rPr lang="en-US" dirty="0" smtClean="0"/>
              <a:t> president</a:t>
            </a:r>
          </a:p>
          <a:p>
            <a:r>
              <a:rPr lang="en-US" dirty="0" smtClean="0"/>
              <a:t>Hemingway in Thrace at the time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67" y="1600200"/>
            <a:ext cx="3435266" cy="4525963"/>
          </a:xfrm>
        </p:spPr>
      </p:pic>
    </p:spTree>
    <p:extLst>
      <p:ext uri="{BB962C8B-B14F-4D97-AF65-F5344CB8AC3E}">
        <p14:creationId xmlns:p14="http://schemas.microsoft.com/office/powerpoint/2010/main" val="30074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Deterioration of Ottoman Empire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653381"/>
            <a:ext cx="6350000" cy="4419600"/>
          </a:xfrm>
        </p:spPr>
      </p:pic>
    </p:spTree>
    <p:extLst>
      <p:ext uri="{BB962C8B-B14F-4D97-AF65-F5344CB8AC3E}">
        <p14:creationId xmlns:p14="http://schemas.microsoft.com/office/powerpoint/2010/main" val="20095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October Revolution 1917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787314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Rasputin – advisor to Tsarina Alexandra</a:t>
            </a:r>
            <a:endParaRPr lang="en-US" dirty="0" smtClean="0"/>
          </a:p>
          <a:p>
            <a:r>
              <a:rPr lang="en-US" dirty="0" smtClean="0"/>
              <a:t>March 1917 – Tsar Nicholas II abdicates</a:t>
            </a:r>
          </a:p>
          <a:p>
            <a:r>
              <a:rPr lang="en-US" dirty="0" smtClean="0"/>
              <a:t>The provisional </a:t>
            </a:r>
            <a:r>
              <a:rPr lang="en-US" dirty="0" err="1" smtClean="0"/>
              <a:t>govt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dirty="0" smtClean="0"/>
              <a:t>Kerensky</a:t>
            </a:r>
            <a:r>
              <a:rPr lang="en-US" dirty="0" smtClean="0"/>
              <a:t>, soviets</a:t>
            </a:r>
          </a:p>
          <a:p>
            <a:r>
              <a:rPr lang="en-US" dirty="0" smtClean="0"/>
              <a:t>Royal family moved to house arrest</a:t>
            </a:r>
          </a:p>
          <a:p>
            <a:r>
              <a:rPr lang="en-US" dirty="0" smtClean="0"/>
              <a:t>Constituent assembly planned for November</a:t>
            </a:r>
          </a:p>
          <a:p>
            <a:r>
              <a:rPr lang="en-US" dirty="0" smtClean="0"/>
              <a:t>Bolsheviks vs. </a:t>
            </a:r>
            <a:r>
              <a:rPr lang="en-US" dirty="0" err="1" smtClean="0"/>
              <a:t>Menschiviks</a:t>
            </a:r>
            <a:endParaRPr lang="en-US" dirty="0"/>
          </a:p>
          <a:p>
            <a:r>
              <a:rPr lang="en-US" dirty="0" smtClean="0"/>
              <a:t>Vladimir </a:t>
            </a:r>
            <a:r>
              <a:rPr lang="en-US" dirty="0" smtClean="0"/>
              <a:t>Lenin – Bolshevik, published in western Europe</a:t>
            </a:r>
            <a:endParaRPr lang="en-US" dirty="0" smtClean="0"/>
          </a:p>
          <a:p>
            <a:r>
              <a:rPr lang="en-US" dirty="0" smtClean="0"/>
              <a:t>September 1917 – Bolsheviks gain majority in soviets in Moscow and </a:t>
            </a:r>
            <a:r>
              <a:rPr lang="en-US" dirty="0" smtClean="0"/>
              <a:t>Petrograd</a:t>
            </a:r>
            <a:endParaRPr lang="en-US" dirty="0" smtClean="0"/>
          </a:p>
          <a:p>
            <a:r>
              <a:rPr lang="en-US" dirty="0" smtClean="0"/>
              <a:t>October 23 – newspapers closed</a:t>
            </a:r>
          </a:p>
          <a:p>
            <a:r>
              <a:rPr lang="en-US" dirty="0" smtClean="0"/>
              <a:t>October 24 – Bolshevik army takes city</a:t>
            </a:r>
          </a:p>
          <a:p>
            <a:r>
              <a:rPr lang="en-US" dirty="0" smtClean="0"/>
              <a:t>October 25 – Kerensky </a:t>
            </a:r>
            <a:r>
              <a:rPr lang="en-US" dirty="0" smtClean="0"/>
              <a:t>flees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Cheka</a:t>
            </a:r>
            <a:r>
              <a:rPr lang="en-US" dirty="0" smtClean="0"/>
              <a:t> – police wing of Bolsheviks, Red Terror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1739915"/>
            <a:ext cx="2113788" cy="2232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844" y="4267200"/>
            <a:ext cx="1417664" cy="190095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968720"/>
            <a:ext cx="1793557" cy="2652693"/>
          </a:xfrm>
        </p:spPr>
      </p:pic>
    </p:spTree>
    <p:extLst>
      <p:ext uri="{BB962C8B-B14F-4D97-AF65-F5344CB8AC3E}">
        <p14:creationId xmlns:p14="http://schemas.microsoft.com/office/powerpoint/2010/main" val="554915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Russian Civil War 1918-1920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Treaty of Brest-</a:t>
            </a:r>
            <a:r>
              <a:rPr lang="en-US" dirty="0" err="1" smtClean="0"/>
              <a:t>Livotsk</a:t>
            </a:r>
            <a:r>
              <a:rPr lang="en-US" dirty="0" smtClean="0"/>
              <a:t> March 1918 (Finland</a:t>
            </a:r>
            <a:r>
              <a:rPr lang="en-US" dirty="0" smtClean="0"/>
              <a:t>) – pulled out of WWI</a:t>
            </a:r>
            <a:endParaRPr lang="en-US" dirty="0" smtClean="0"/>
          </a:p>
          <a:p>
            <a:r>
              <a:rPr lang="en-US" dirty="0"/>
              <a:t>Nicholas II, Tsarina Alexandra, Alexei, Olga, Tatiana, </a:t>
            </a:r>
            <a:r>
              <a:rPr lang="en-US" dirty="0" smtClean="0"/>
              <a:t>Anastasia arrested</a:t>
            </a:r>
            <a:endParaRPr lang="en-US" dirty="0" smtClean="0"/>
          </a:p>
          <a:p>
            <a:r>
              <a:rPr lang="en-US" dirty="0" smtClean="0"/>
              <a:t>Hemophilia - Alexei</a:t>
            </a:r>
            <a:endParaRPr lang="en-US" dirty="0" smtClean="0"/>
          </a:p>
          <a:p>
            <a:r>
              <a:rPr lang="en-US" dirty="0" smtClean="0"/>
              <a:t>April 1918 - The Royal Family moved to Yekaterinburg</a:t>
            </a:r>
          </a:p>
          <a:p>
            <a:r>
              <a:rPr lang="en-US" dirty="0" smtClean="0"/>
              <a:t>White Army versus Red Army</a:t>
            </a:r>
          </a:p>
          <a:p>
            <a:r>
              <a:rPr lang="en-US" dirty="0" smtClean="0"/>
              <a:t>White Russians gaining ground</a:t>
            </a:r>
          </a:p>
          <a:p>
            <a:r>
              <a:rPr lang="en-US" dirty="0" smtClean="0"/>
              <a:t>July 16 – family and servants </a:t>
            </a:r>
            <a:r>
              <a:rPr lang="en-US" dirty="0" smtClean="0"/>
              <a:t>executed in basement</a:t>
            </a:r>
            <a:endParaRPr lang="en-US" dirty="0" smtClean="0"/>
          </a:p>
          <a:p>
            <a:r>
              <a:rPr lang="en-US" dirty="0" smtClean="0"/>
              <a:t>Civil War over by 1920</a:t>
            </a:r>
          </a:p>
          <a:p>
            <a:r>
              <a:rPr lang="en-US" dirty="0" smtClean="0"/>
              <a:t>Polish-Soviet War </a:t>
            </a:r>
            <a:r>
              <a:rPr lang="en-US" dirty="0" smtClean="0"/>
              <a:t>1919-1921– </a:t>
            </a:r>
            <a:r>
              <a:rPr lang="en-US" dirty="0" smtClean="0"/>
              <a:t>Treaty of Riga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09700"/>
            <a:ext cx="3192996" cy="26289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19400"/>
            <a:ext cx="2770574" cy="35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83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Treaty of Riga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69" y="1600200"/>
            <a:ext cx="6465661" cy="4525963"/>
          </a:xfrm>
        </p:spPr>
      </p:pic>
    </p:spTree>
    <p:extLst>
      <p:ext uri="{BB962C8B-B14F-4D97-AF65-F5344CB8AC3E}">
        <p14:creationId xmlns:p14="http://schemas.microsoft.com/office/powerpoint/2010/main" val="370866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Europe 1914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25086"/>
            <a:ext cx="5791200" cy="4876191"/>
          </a:xfrm>
        </p:spPr>
      </p:pic>
    </p:spTree>
    <p:extLst>
      <p:ext uri="{BB962C8B-B14F-4D97-AF65-F5344CB8AC3E}">
        <p14:creationId xmlns:p14="http://schemas.microsoft.com/office/powerpoint/2010/main" val="27889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Origins of the Assassination of Archduke Franz Ferdinand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Austria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Since Middle Ages – quasi-</a:t>
            </a:r>
            <a:r>
              <a:rPr lang="en-US" dirty="0" err="1" smtClean="0"/>
              <a:t>indpendent</a:t>
            </a:r>
            <a:r>
              <a:rPr lang="en-US" dirty="0" smtClean="0"/>
              <a:t> in HRE</a:t>
            </a:r>
          </a:p>
          <a:p>
            <a:r>
              <a:rPr lang="en-US" dirty="0" smtClean="0"/>
              <a:t>1526 – Battle of Mohacs – Hungarian crown transferred to Hapsburg Dynasty</a:t>
            </a:r>
          </a:p>
          <a:p>
            <a:r>
              <a:rPr lang="en-US" dirty="0" smtClean="0"/>
              <a:t>1806 – HRE abolished, Austrian Empire created</a:t>
            </a:r>
          </a:p>
          <a:p>
            <a:r>
              <a:rPr lang="en-US" dirty="0" smtClean="0"/>
              <a:t>1866 – Austro-Prussian War</a:t>
            </a:r>
          </a:p>
          <a:p>
            <a:r>
              <a:rPr lang="en-US" dirty="0" smtClean="0"/>
              <a:t>1867 – Compromise with Hungary (now Austro-Hungarian Empire)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Hungary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Outside HRE</a:t>
            </a:r>
          </a:p>
          <a:p>
            <a:r>
              <a:rPr lang="en-US" dirty="0" smtClean="0"/>
              <a:t>1526 – Battle of Mohacs – Ottomans occupy Hungary (crown transferred)</a:t>
            </a:r>
          </a:p>
          <a:p>
            <a:r>
              <a:rPr lang="en-US" dirty="0" smtClean="0"/>
              <a:t>Personal union until 1806</a:t>
            </a:r>
          </a:p>
          <a:p>
            <a:r>
              <a:rPr lang="en-US" dirty="0" smtClean="0"/>
              <a:t>1848 – failed Hungarian Rev. (Magyars)</a:t>
            </a:r>
          </a:p>
          <a:p>
            <a:r>
              <a:rPr lang="en-US" dirty="0" smtClean="0"/>
              <a:t>1867 Compromise – separate PMs and </a:t>
            </a:r>
            <a:r>
              <a:rPr lang="en-US" dirty="0" err="1" smtClean="0"/>
              <a:t>govts</a:t>
            </a:r>
            <a:r>
              <a:rPr lang="en-US" dirty="0" smtClean="0"/>
              <a:t>, one monarchy</a:t>
            </a:r>
          </a:p>
          <a:p>
            <a:r>
              <a:rPr lang="en-US" dirty="0" smtClean="0"/>
              <a:t>Other minorities ignored: Czechs, Romanians, Serbs,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 of Austro-Hungarian Empire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75" y="1752600"/>
            <a:ext cx="59817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3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Quote from heir Archduke Franz Ferdinand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"irredentism in our country ... will cease immediately if our Slavs are given a comfortable, fair and good </a:t>
            </a:r>
            <a:r>
              <a:rPr lang="en-US" dirty="0" smtClean="0"/>
              <a:t>life“</a:t>
            </a:r>
          </a:p>
          <a:p>
            <a:r>
              <a:rPr lang="en-US" dirty="0" smtClean="0"/>
              <a:t>According to Foreign Minister </a:t>
            </a:r>
            <a:r>
              <a:rPr lang="en-US" dirty="0" err="1" smtClean="0"/>
              <a:t>Berchtold</a:t>
            </a:r>
            <a:r>
              <a:rPr lang="en-US" dirty="0" smtClean="0"/>
              <a:t>, in ten years, Ferdinand would have replaced the dual monarchy with supranational federation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026" name="Picture 2" descr="Franz ferdin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40" y="1767681"/>
            <a:ext cx="342471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648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1871 Treaty of Frankfurt – ended Franco-Prussian War, est. French Third Republic and German Empire, France lost land to Germany</a:t>
            </a:r>
          </a:p>
          <a:p>
            <a:r>
              <a:rPr lang="en-US" dirty="0" smtClean="0"/>
              <a:t>1878 Treaty of San Stefano – ended Russo-Turkish War, Ottomans weakened</a:t>
            </a:r>
          </a:p>
          <a:p>
            <a:r>
              <a:rPr lang="en-US" dirty="0" smtClean="0"/>
              <a:t>1878 Treaty of Berlin – at Congress of Berlin, revised San Stefano, granted independence from Ottomans for Bulgaria, Romania, Serbia, Montenegro</a:t>
            </a:r>
          </a:p>
          <a:p>
            <a:r>
              <a:rPr lang="en-US" dirty="0" smtClean="0"/>
              <a:t>Slavs happy, Austria-Hungary weaker, Ottomans weaker</a:t>
            </a:r>
          </a:p>
          <a:p>
            <a:r>
              <a:rPr lang="en-US" dirty="0" smtClean="0"/>
              <a:t>Russia allies with France, fearing Germany</a:t>
            </a:r>
          </a:p>
          <a:p>
            <a:r>
              <a:rPr lang="en-US" dirty="0" smtClean="0"/>
              <a:t>Triple Entente – UK, France, Russia</a:t>
            </a:r>
          </a:p>
          <a:p>
            <a:r>
              <a:rPr lang="en-US" dirty="0" smtClean="0"/>
              <a:t>Central Powers – Germany, Ottomans, Austria-Hungary, Bulgaria (aka Quadruple Alliance)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4000500" cy="2590800"/>
          </a:xfrm>
        </p:spPr>
      </p:pic>
    </p:spTree>
    <p:extLst>
      <p:ext uri="{BB962C8B-B14F-4D97-AF65-F5344CB8AC3E}">
        <p14:creationId xmlns:p14="http://schemas.microsoft.com/office/powerpoint/2010/main" val="31913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Assassination of Archduke Franz Ferdinand, July 23, 1914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Heir to throne of Austria-Hungary</a:t>
            </a:r>
          </a:p>
          <a:p>
            <a:r>
              <a:rPr lang="en-US" dirty="0" smtClean="0"/>
              <a:t>Importance of Bosnia to Serbs</a:t>
            </a:r>
          </a:p>
          <a:p>
            <a:r>
              <a:rPr lang="en-US" dirty="0" smtClean="0"/>
              <a:t>Sarajevo – capital of Bosnia (Winter Olympics in 1984)</a:t>
            </a:r>
          </a:p>
          <a:p>
            <a:r>
              <a:rPr lang="en-US" dirty="0" smtClean="0"/>
              <a:t>The Black Hand – extreme Serb group</a:t>
            </a:r>
          </a:p>
          <a:p>
            <a:r>
              <a:rPr lang="en-US" dirty="0" err="1" smtClean="0"/>
              <a:t>Gavrilo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r>
              <a:rPr lang="en-US" dirty="0" smtClean="0"/>
              <a:t> - Bosnian Serb and Yugoslav nationalist, member of </a:t>
            </a:r>
            <a:r>
              <a:rPr lang="en-US" i="1" dirty="0" smtClean="0"/>
              <a:t>Young Bosnia, </a:t>
            </a:r>
            <a:r>
              <a:rPr lang="en-US" dirty="0" smtClean="0"/>
              <a:t>recruited by BH</a:t>
            </a:r>
            <a:endParaRPr lang="en-US" i="1" dirty="0" smtClean="0"/>
          </a:p>
          <a:p>
            <a:r>
              <a:rPr lang="en-US" dirty="0"/>
              <a:t>"I am a Yugoslav nationalist, aiming for the unification of all Yugoslavs, and I do not care what form of state, but it must be freed from Austria</a:t>
            </a:r>
            <a:r>
              <a:rPr lang="en-US" dirty="0" smtClean="0"/>
              <a:t>.“</a:t>
            </a:r>
          </a:p>
          <a:p>
            <a:r>
              <a:rPr lang="en-US" dirty="0" smtClean="0"/>
              <a:t>Seven conspirators: first chickened out, second failed, others prevented by heavy crowds</a:t>
            </a:r>
          </a:p>
          <a:p>
            <a:r>
              <a:rPr lang="en-US" dirty="0" smtClean="0"/>
              <a:t>Ferdinand wanted to visit hospital, driver took wrong turn, </a:t>
            </a:r>
            <a:r>
              <a:rPr lang="en-US" dirty="0" err="1" smtClean="0"/>
              <a:t>Princip</a:t>
            </a:r>
            <a:r>
              <a:rPr lang="en-US" dirty="0" smtClean="0"/>
              <a:t> happened to see car by coffee shop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26792"/>
            <a:ext cx="2483427" cy="285827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86200"/>
            <a:ext cx="3689350" cy="245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Domino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July 23 - Austrian ultimatum to Serbia</a:t>
            </a:r>
          </a:p>
          <a:p>
            <a:r>
              <a:rPr lang="en-US" dirty="0" smtClean="0"/>
              <a:t>Serbia appealed to Russia for help, Russia mobilizes military</a:t>
            </a:r>
          </a:p>
          <a:p>
            <a:r>
              <a:rPr lang="en-US" dirty="0" smtClean="0"/>
              <a:t>July 28 – Austria-Hungary declares war on Serbia</a:t>
            </a:r>
          </a:p>
          <a:p>
            <a:r>
              <a:rPr lang="en-US" dirty="0" smtClean="0"/>
              <a:t>August 1 – Germany </a:t>
            </a:r>
            <a:r>
              <a:rPr lang="en-US" dirty="0" err="1" smtClean="0"/>
              <a:t>delcares</a:t>
            </a:r>
            <a:r>
              <a:rPr lang="en-US" dirty="0" smtClean="0"/>
              <a:t> war on Russia and France, invades France through neutral Belgium</a:t>
            </a:r>
          </a:p>
          <a:p>
            <a:r>
              <a:rPr lang="en-US" dirty="0" smtClean="0"/>
              <a:t>UK </a:t>
            </a:r>
            <a:r>
              <a:rPr lang="en-US" dirty="0" err="1" smtClean="0"/>
              <a:t>delcares</a:t>
            </a:r>
            <a:r>
              <a:rPr lang="en-US" dirty="0" smtClean="0"/>
              <a:t> war on Germany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05000"/>
            <a:ext cx="4315848" cy="2677557"/>
          </a:xfrm>
        </p:spPr>
      </p:pic>
    </p:spTree>
    <p:extLst>
      <p:ext uri="{BB962C8B-B14F-4D97-AF65-F5344CB8AC3E}">
        <p14:creationId xmlns:p14="http://schemas.microsoft.com/office/powerpoint/2010/main" val="14955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Schlieffen Plan – quickly defeat France, then turn attention to Russia</a:t>
            </a:r>
          </a:p>
          <a:p>
            <a:r>
              <a:rPr lang="en-US" dirty="0" smtClean="0"/>
              <a:t>1914 First Battle of the Marne – saved Paris from being overrun, reinforcements in taxicabs, </a:t>
            </a:r>
            <a:r>
              <a:rPr lang="en-US" dirty="0" err="1" smtClean="0"/>
              <a:t>Schilieffen</a:t>
            </a:r>
            <a:r>
              <a:rPr lang="en-US" dirty="0" smtClean="0"/>
              <a:t> Plan abandoned</a:t>
            </a:r>
          </a:p>
          <a:p>
            <a:r>
              <a:rPr lang="en-US" dirty="0" smtClean="0"/>
              <a:t>Trench warfare</a:t>
            </a:r>
          </a:p>
          <a:p>
            <a:r>
              <a:rPr lang="en-US" dirty="0" smtClean="0"/>
              <a:t>1916 Verdun – </a:t>
            </a:r>
            <a:r>
              <a:rPr lang="en-US" dirty="0" err="1" smtClean="0"/>
              <a:t>Phillippe</a:t>
            </a:r>
            <a:r>
              <a:rPr lang="en-US" dirty="0" smtClean="0"/>
              <a:t> Petain French national hero, 10-month long battle</a:t>
            </a:r>
          </a:p>
          <a:p>
            <a:r>
              <a:rPr lang="en-US" dirty="0" smtClean="0"/>
              <a:t>1916 The Somme – tanks introduced</a:t>
            </a:r>
          </a:p>
          <a:p>
            <a:r>
              <a:rPr lang="en-US" dirty="0" smtClean="0"/>
              <a:t>Stalemate on both fronts</a:t>
            </a:r>
          </a:p>
          <a:p>
            <a:r>
              <a:rPr lang="en-US" dirty="0" smtClean="0"/>
              <a:t>1917 – Bolshevik </a:t>
            </a:r>
            <a:r>
              <a:rPr lang="en-US" dirty="0" err="1" smtClean="0"/>
              <a:t>govt</a:t>
            </a:r>
            <a:r>
              <a:rPr lang="en-US" dirty="0" smtClean="0"/>
              <a:t> of Russia pulls out of war</a:t>
            </a:r>
          </a:p>
          <a:p>
            <a:r>
              <a:rPr lang="en-US" dirty="0" smtClean="0"/>
              <a:t>Baron von </a:t>
            </a:r>
            <a:r>
              <a:rPr lang="en-US" dirty="0" err="1" smtClean="0"/>
              <a:t>Richtofen</a:t>
            </a:r>
            <a:r>
              <a:rPr lang="en-US" dirty="0" smtClean="0"/>
              <a:t> “The Red Baron (Snoopy) – 80 kills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05000"/>
            <a:ext cx="4225684" cy="3312507"/>
          </a:xfrm>
        </p:spPr>
      </p:pic>
    </p:spTree>
    <p:extLst>
      <p:ext uri="{BB962C8B-B14F-4D97-AF65-F5344CB8AC3E}">
        <p14:creationId xmlns:p14="http://schemas.microsoft.com/office/powerpoint/2010/main" val="26928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1051</Words>
  <Application>Microsoft Office PowerPoint</Application>
  <PresentationFormat>On-screen Show (4:3)</PresentationFormat>
  <Paragraphs>123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Early 20th C and WWI</vt:lpstr>
      <vt:lpstr>Map of Europe 1914</vt:lpstr>
      <vt:lpstr>Origins of the Assassination of Archduke Franz Ferdinand</vt:lpstr>
      <vt:lpstr>Flag of Austro-Hungarian Empire</vt:lpstr>
      <vt:lpstr>Quote from heir Archduke Franz Ferdinand</vt:lpstr>
      <vt:lpstr>Setting the stage</vt:lpstr>
      <vt:lpstr>Assassination of Archduke Franz Ferdinand, July 23, 1914</vt:lpstr>
      <vt:lpstr>Domino Effect</vt:lpstr>
      <vt:lpstr>Fighting</vt:lpstr>
      <vt:lpstr>Elsewhere</vt:lpstr>
      <vt:lpstr>Late Stages and Armistice</vt:lpstr>
      <vt:lpstr>Legacy</vt:lpstr>
      <vt:lpstr>PowerPoint Presentation</vt:lpstr>
      <vt:lpstr>Movies and Books Set During WWI</vt:lpstr>
      <vt:lpstr>Post WWI: Birth of Modern Turkey</vt:lpstr>
      <vt:lpstr>Deterioration of Ottoman Empire</vt:lpstr>
      <vt:lpstr>The October Revolution 1917</vt:lpstr>
      <vt:lpstr>The Russian Civil War 1918-1920</vt:lpstr>
      <vt:lpstr>After Treaty of Riga</vt:lpstr>
    </vt:vector>
  </TitlesOfParts>
  <Company>Fairfax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</dc:title>
  <dc:creator>Administrator</dc:creator>
  <cp:lastModifiedBy>Huang, Eugene</cp:lastModifiedBy>
  <cp:revision>75</cp:revision>
  <dcterms:created xsi:type="dcterms:W3CDTF">2014-03-31T13:14:38Z</dcterms:created>
  <dcterms:modified xsi:type="dcterms:W3CDTF">2016-01-11T15:54:57Z</dcterms:modified>
</cp:coreProperties>
</file>