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2" r:id="rId2"/>
    <p:sldId id="264" r:id="rId3"/>
    <p:sldId id="263" r:id="rId4"/>
    <p:sldId id="265" r:id="rId5"/>
    <p:sldId id="266" r:id="rId6"/>
    <p:sldId id="267" r:id="rId7"/>
    <p:sldId id="268" r:id="rId8"/>
    <p:sldId id="269" r:id="rId9"/>
    <p:sldId id="270" r:id="rId10"/>
    <p:sldId id="271" r:id="rId11"/>
    <p:sldId id="272" r:id="rId12"/>
    <p:sldId id="273" r:id="rId13"/>
    <p:sldId id="274" r:id="rId14"/>
    <p:sldId id="275" r:id="rId15"/>
    <p:sldId id="277" r:id="rId16"/>
    <p:sldId id="278" r:id="rId17"/>
    <p:sldId id="280" r:id="rId18"/>
    <p:sldId id="279" r:id="rId19"/>
    <p:sldId id="281" r:id="rId20"/>
    <p:sldId id="257" r:id="rId21"/>
    <p:sldId id="258" r:id="rId22"/>
    <p:sldId id="261" r:id="rId23"/>
    <p:sldId id="2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78532-6D37-4842-ACA1-9308DCA43766}" type="datetimeFigureOut">
              <a:rPr lang="en-US" smtClean="0"/>
              <a:t>12/14/2015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32059-0DAD-490A-B3A9-D29D389BCACE}" type="slidenum">
              <a:rPr lang="en-US" smtClean="0"/>
              <a:t>‹#›</a:t>
            </a:fld>
            <a:endParaRPr lang="en-US"/>
          </a:p>
        </p:txBody>
      </p:sp>
    </p:spTree>
    <p:extLst>
      <p:ext uri="{BB962C8B-B14F-4D97-AF65-F5344CB8AC3E}">
        <p14:creationId xmlns:p14="http://schemas.microsoft.com/office/powerpoint/2010/main" val="30255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D1175-8132-4F4F-95EE-C0CCD79AC5CE}" type="slidenum">
              <a:rPr lang="en-US" smtClean="0"/>
              <a:t>4</a:t>
            </a:fld>
            <a:endParaRPr lang="en-US"/>
          </a:p>
        </p:txBody>
      </p:sp>
    </p:spTree>
    <p:extLst>
      <p:ext uri="{BB962C8B-B14F-4D97-AF65-F5344CB8AC3E}">
        <p14:creationId xmlns:p14="http://schemas.microsoft.com/office/powerpoint/2010/main" val="216228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21B8C0-2356-4EA7-A034-DE461BE97796}"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05ABC-0F1E-4ECE-A276-B8D153B2EEAD}" type="slidenum">
              <a:rPr lang="en-US" smtClean="0"/>
              <a:t>‹#›</a:t>
            </a:fld>
            <a:endParaRPr lang="en-US"/>
          </a:p>
        </p:txBody>
      </p:sp>
    </p:spTree>
    <p:extLst>
      <p:ext uri="{BB962C8B-B14F-4D97-AF65-F5344CB8AC3E}">
        <p14:creationId xmlns:p14="http://schemas.microsoft.com/office/powerpoint/2010/main" val="252580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1B8C0-2356-4EA7-A034-DE461BE97796}"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05ABC-0F1E-4ECE-A276-B8D153B2EEAD}" type="slidenum">
              <a:rPr lang="en-US" smtClean="0"/>
              <a:t>‹#›</a:t>
            </a:fld>
            <a:endParaRPr lang="en-US"/>
          </a:p>
        </p:txBody>
      </p:sp>
    </p:spTree>
    <p:extLst>
      <p:ext uri="{BB962C8B-B14F-4D97-AF65-F5344CB8AC3E}">
        <p14:creationId xmlns:p14="http://schemas.microsoft.com/office/powerpoint/2010/main" val="393801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1B8C0-2356-4EA7-A034-DE461BE97796}"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05ABC-0F1E-4ECE-A276-B8D153B2EEAD}" type="slidenum">
              <a:rPr lang="en-US" smtClean="0"/>
              <a:t>‹#›</a:t>
            </a:fld>
            <a:endParaRPr lang="en-US"/>
          </a:p>
        </p:txBody>
      </p:sp>
    </p:spTree>
    <p:extLst>
      <p:ext uri="{BB962C8B-B14F-4D97-AF65-F5344CB8AC3E}">
        <p14:creationId xmlns:p14="http://schemas.microsoft.com/office/powerpoint/2010/main" val="385983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21B8C0-2356-4EA7-A034-DE461BE97796}"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05ABC-0F1E-4ECE-A276-B8D153B2EEAD}" type="slidenum">
              <a:rPr lang="en-US" smtClean="0"/>
              <a:t>‹#›</a:t>
            </a:fld>
            <a:endParaRPr lang="en-US"/>
          </a:p>
        </p:txBody>
      </p:sp>
    </p:spTree>
    <p:extLst>
      <p:ext uri="{BB962C8B-B14F-4D97-AF65-F5344CB8AC3E}">
        <p14:creationId xmlns:p14="http://schemas.microsoft.com/office/powerpoint/2010/main" val="276984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1B8C0-2356-4EA7-A034-DE461BE97796}"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905ABC-0F1E-4ECE-A276-B8D153B2EEAD}" type="slidenum">
              <a:rPr lang="en-US" smtClean="0"/>
              <a:t>‹#›</a:t>
            </a:fld>
            <a:endParaRPr lang="en-US"/>
          </a:p>
        </p:txBody>
      </p:sp>
    </p:spTree>
    <p:extLst>
      <p:ext uri="{BB962C8B-B14F-4D97-AF65-F5344CB8AC3E}">
        <p14:creationId xmlns:p14="http://schemas.microsoft.com/office/powerpoint/2010/main" val="249976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21B8C0-2356-4EA7-A034-DE461BE97796}"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05ABC-0F1E-4ECE-A276-B8D153B2EEAD}" type="slidenum">
              <a:rPr lang="en-US" smtClean="0"/>
              <a:t>‹#›</a:t>
            </a:fld>
            <a:endParaRPr lang="en-US"/>
          </a:p>
        </p:txBody>
      </p:sp>
    </p:spTree>
    <p:extLst>
      <p:ext uri="{BB962C8B-B14F-4D97-AF65-F5344CB8AC3E}">
        <p14:creationId xmlns:p14="http://schemas.microsoft.com/office/powerpoint/2010/main" val="107877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21B8C0-2356-4EA7-A034-DE461BE97796}" type="datetimeFigureOut">
              <a:rPr lang="en-US" smtClean="0"/>
              <a:t>12/14/2015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905ABC-0F1E-4ECE-A276-B8D153B2EEAD}" type="slidenum">
              <a:rPr lang="en-US" smtClean="0"/>
              <a:t>‹#›</a:t>
            </a:fld>
            <a:endParaRPr lang="en-US"/>
          </a:p>
        </p:txBody>
      </p:sp>
    </p:spTree>
    <p:extLst>
      <p:ext uri="{BB962C8B-B14F-4D97-AF65-F5344CB8AC3E}">
        <p14:creationId xmlns:p14="http://schemas.microsoft.com/office/powerpoint/2010/main" val="166071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21B8C0-2356-4EA7-A034-DE461BE97796}" type="datetimeFigureOut">
              <a:rPr lang="en-US" smtClean="0"/>
              <a:t>12/14/2015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905ABC-0F1E-4ECE-A276-B8D153B2EEAD}" type="slidenum">
              <a:rPr lang="en-US" smtClean="0"/>
              <a:t>‹#›</a:t>
            </a:fld>
            <a:endParaRPr lang="en-US"/>
          </a:p>
        </p:txBody>
      </p:sp>
    </p:spTree>
    <p:extLst>
      <p:ext uri="{BB962C8B-B14F-4D97-AF65-F5344CB8AC3E}">
        <p14:creationId xmlns:p14="http://schemas.microsoft.com/office/powerpoint/2010/main" val="291541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1B8C0-2356-4EA7-A034-DE461BE97796}" type="datetimeFigureOut">
              <a:rPr lang="en-US" smtClean="0"/>
              <a:t>12/14/2015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905ABC-0F1E-4ECE-A276-B8D153B2EEAD}" type="slidenum">
              <a:rPr lang="en-US" smtClean="0"/>
              <a:t>‹#›</a:t>
            </a:fld>
            <a:endParaRPr lang="en-US"/>
          </a:p>
        </p:txBody>
      </p:sp>
    </p:spTree>
    <p:extLst>
      <p:ext uri="{BB962C8B-B14F-4D97-AF65-F5344CB8AC3E}">
        <p14:creationId xmlns:p14="http://schemas.microsoft.com/office/powerpoint/2010/main" val="226309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1B8C0-2356-4EA7-A034-DE461BE97796}"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05ABC-0F1E-4ECE-A276-B8D153B2EEAD}" type="slidenum">
              <a:rPr lang="en-US" smtClean="0"/>
              <a:t>‹#›</a:t>
            </a:fld>
            <a:endParaRPr lang="en-US"/>
          </a:p>
        </p:txBody>
      </p:sp>
    </p:spTree>
    <p:extLst>
      <p:ext uri="{BB962C8B-B14F-4D97-AF65-F5344CB8AC3E}">
        <p14:creationId xmlns:p14="http://schemas.microsoft.com/office/powerpoint/2010/main" val="212347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1B8C0-2356-4EA7-A034-DE461BE97796}"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905ABC-0F1E-4ECE-A276-B8D153B2EEAD}" type="slidenum">
              <a:rPr lang="en-US" smtClean="0"/>
              <a:t>‹#›</a:t>
            </a:fld>
            <a:endParaRPr lang="en-US"/>
          </a:p>
        </p:txBody>
      </p:sp>
    </p:spTree>
    <p:extLst>
      <p:ext uri="{BB962C8B-B14F-4D97-AF65-F5344CB8AC3E}">
        <p14:creationId xmlns:p14="http://schemas.microsoft.com/office/powerpoint/2010/main" val="2236832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1B8C0-2356-4EA7-A034-DE461BE97796}" type="datetimeFigureOut">
              <a:rPr lang="en-US" smtClean="0"/>
              <a:t>12/14/2015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05ABC-0F1E-4ECE-A276-B8D153B2EEAD}" type="slidenum">
              <a:rPr lang="en-US" smtClean="0"/>
              <a:t>‹#›</a:t>
            </a:fld>
            <a:endParaRPr lang="en-US"/>
          </a:p>
        </p:txBody>
      </p:sp>
    </p:spTree>
    <p:extLst>
      <p:ext uri="{BB962C8B-B14F-4D97-AF65-F5344CB8AC3E}">
        <p14:creationId xmlns:p14="http://schemas.microsoft.com/office/powerpoint/2010/main" val="1116864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Shame" TargetMode="External"/><Relationship Id="rId2" Type="http://schemas.openxmlformats.org/officeDocument/2006/relationships/hyperlink" Target="http://en.wikipedia.org/wiki/Americas" TargetMode="External"/><Relationship Id="rId1" Type="http://schemas.openxmlformats.org/officeDocument/2006/relationships/slideLayout" Target="../slideLayouts/slideLayout2.xml"/><Relationship Id="rId4" Type="http://schemas.openxmlformats.org/officeDocument/2006/relationships/hyperlink" Target="http://en.wikipedia.org/wiki/Canary_Island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Early 20</a:t>
            </a:r>
            <a:r>
              <a:rPr lang="en-US" baseline="30000" dirty="0" smtClean="0"/>
              <a:t>th</a:t>
            </a:r>
            <a:r>
              <a:rPr lang="en-US" dirty="0" smtClean="0"/>
              <a:t> Century Latin America</a:t>
            </a:r>
            <a:endParaRPr lang="en-US" dirty="0"/>
          </a:p>
        </p:txBody>
      </p:sp>
      <p:sp>
        <p:nvSpPr>
          <p:cNvPr id="6" name="Subtitle 5"/>
          <p:cNvSpPr>
            <a:spLocks noGrp="1"/>
          </p:cNvSpPr>
          <p:nvPr>
            <p:ph type="subTitle" idx="1"/>
          </p:nvPr>
        </p:nvSpPr>
        <p:spPr/>
        <p:txBody>
          <a:bodyPr/>
          <a:lstStyle/>
          <a:p>
            <a:r>
              <a:rPr lang="en-US" dirty="0" smtClean="0"/>
              <a:t>South American Independence and the Mexican Revolution</a:t>
            </a:r>
            <a:endParaRPr lang="en-US" dirty="0"/>
          </a:p>
        </p:txBody>
      </p:sp>
    </p:spTree>
    <p:extLst>
      <p:ext uri="{BB962C8B-B14F-4D97-AF65-F5344CB8AC3E}">
        <p14:creationId xmlns:p14="http://schemas.microsoft.com/office/powerpoint/2010/main" val="210008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14174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41296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76052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36011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Simon Bolivar, the Liberator of S. </a:t>
            </a:r>
            <a:r>
              <a:rPr lang="en-US" dirty="0" err="1" smtClean="0"/>
              <a:t>Amer</a:t>
            </a:r>
            <a:endParaRPr lang="en-US" dirty="0"/>
          </a:p>
        </p:txBody>
      </p:sp>
      <p:sp>
        <p:nvSpPr>
          <p:cNvPr id="3" name="Content Placeholder 2"/>
          <p:cNvSpPr>
            <a:spLocks noGrp="1"/>
          </p:cNvSpPr>
          <p:nvPr>
            <p:ph sz="half" idx="1"/>
          </p:nvPr>
        </p:nvSpPr>
        <p:spPr>
          <a:xfrm>
            <a:off x="457200" y="1600200"/>
            <a:ext cx="3810000" cy="4525963"/>
          </a:xfrm>
        </p:spPr>
        <p:txBody>
          <a:bodyPr>
            <a:normAutofit fontScale="70000" lnSpcReduction="20000"/>
          </a:bodyPr>
          <a:lstStyle/>
          <a:p>
            <a:r>
              <a:rPr lang="en-US" dirty="0" smtClean="0"/>
              <a:t>1783-1830, born in Caracas (Venezuela)</a:t>
            </a:r>
          </a:p>
          <a:p>
            <a:r>
              <a:rPr lang="en-US" dirty="0" smtClean="0"/>
              <a:t>Left S.A. for France, witnessed coronation of Napoleon</a:t>
            </a:r>
          </a:p>
          <a:p>
            <a:r>
              <a:rPr lang="en-US" dirty="0" smtClean="0"/>
              <a:t>Juntas</a:t>
            </a:r>
          </a:p>
          <a:p>
            <a:r>
              <a:rPr lang="en-US" dirty="0" smtClean="0"/>
              <a:t>June 1813 - The Admirable </a:t>
            </a:r>
            <a:r>
              <a:rPr lang="en-US" dirty="0" smtClean="0"/>
              <a:t>Campaign against Spain</a:t>
            </a:r>
            <a:endParaRPr lang="en-US" dirty="0" smtClean="0"/>
          </a:p>
          <a:p>
            <a:r>
              <a:rPr lang="en-US" dirty="0" smtClean="0"/>
              <a:t>The Decree of War to the Death (Trujillo)</a:t>
            </a:r>
          </a:p>
          <a:p>
            <a:r>
              <a:rPr lang="en-US" dirty="0" smtClean="0"/>
              <a:t>Teamed with Jose de San Martin in Peru</a:t>
            </a:r>
          </a:p>
          <a:p>
            <a:r>
              <a:rPr lang="en-US" dirty="0" smtClean="0"/>
              <a:t>Bolivia named after him</a:t>
            </a:r>
          </a:p>
          <a:p>
            <a:r>
              <a:rPr lang="en-US" dirty="0" smtClean="0"/>
              <a:t>Liberated Venezuela, Gran Colombia, Ecuador, Peru, Bolivia, New Granada</a:t>
            </a:r>
          </a:p>
          <a:p>
            <a:endParaRPr lang="en-US"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fontScale="70000" lnSpcReduction="20000"/>
          </a:bodyPr>
          <a:lstStyle/>
          <a:p>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447800"/>
            <a:ext cx="4510133" cy="25876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9933" y="3711039"/>
            <a:ext cx="2057400" cy="2671948"/>
          </a:xfrm>
          <a:prstGeom prst="rect">
            <a:avLst/>
          </a:prstGeom>
        </p:spPr>
      </p:pic>
    </p:spTree>
    <p:extLst>
      <p:ext uri="{BB962C8B-B14F-4D97-AF65-F5344CB8AC3E}">
        <p14:creationId xmlns:p14="http://schemas.microsoft.com/office/powerpoint/2010/main" val="162841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Quotes from the Decree of War to the Death</a:t>
            </a:r>
            <a:endParaRPr lang="en-US" dirty="0"/>
          </a:p>
        </p:txBody>
      </p:sp>
      <p:sp>
        <p:nvSpPr>
          <p:cNvPr id="3" name="Content Placeholder 2"/>
          <p:cNvSpPr>
            <a:spLocks noGrp="1"/>
          </p:cNvSpPr>
          <p:nvPr>
            <p:ph idx="1"/>
          </p:nvPr>
        </p:nvSpPr>
        <p:spPr/>
        <p:txBody>
          <a:bodyPr>
            <a:normAutofit fontScale="70000" lnSpcReduction="20000"/>
          </a:bodyPr>
          <a:lstStyle/>
          <a:p>
            <a:r>
              <a:rPr lang="en-US" i="1" dirty="0"/>
              <a:t>May the monsters that infest </a:t>
            </a:r>
            <a:r>
              <a:rPr lang="en-US" i="1" dirty="0">
                <a:hlinkClick r:id="rId2" tooltip="Americas"/>
              </a:rPr>
              <a:t>Colombian</a:t>
            </a:r>
            <a:r>
              <a:rPr lang="en-US" i="1" dirty="0"/>
              <a:t> soil, and have covered it with blood disappear for good; may their punishment be equal to the magnitude of their treason, so that the stain of our </a:t>
            </a:r>
            <a:r>
              <a:rPr lang="en-US" i="1" dirty="0">
                <a:hlinkClick r:id="rId3" tooltip="Shame"/>
              </a:rPr>
              <a:t>ignominy</a:t>
            </a:r>
            <a:r>
              <a:rPr lang="en-US" i="1" dirty="0"/>
              <a:t> is washed off, and to show the nations of the universe that the sons of America cannot be offended without punishment</a:t>
            </a:r>
            <a:r>
              <a:rPr lang="en-US" i="1" dirty="0" smtClean="0"/>
              <a:t>.</a:t>
            </a:r>
          </a:p>
          <a:p>
            <a:r>
              <a:rPr lang="en-US" i="1" dirty="0"/>
              <a:t>All Spaniards who do not conspire against tyranny in favor of our just cause, using the most effective and active resources, will be considered enemies, and will be punished as traitors to the homeland, and therefore, will be promptly </a:t>
            </a:r>
            <a:r>
              <a:rPr lang="en-US" i="1" dirty="0" smtClean="0"/>
              <a:t>executed</a:t>
            </a:r>
          </a:p>
          <a:p>
            <a:r>
              <a:rPr lang="en-US" dirty="0"/>
              <a:t>Spaniards and </a:t>
            </a:r>
            <a:r>
              <a:rPr lang="en-US" dirty="0" err="1">
                <a:hlinkClick r:id="rId4" tooltip="Canary Islands"/>
              </a:rPr>
              <a:t>Canarians</a:t>
            </a:r>
            <a:r>
              <a:rPr lang="en-US" dirty="0"/>
              <a:t>, count on death, even if indifferent, if you do not actively work in favor of the independence of America. Americans, count on life, even if guilty</a:t>
            </a:r>
            <a:r>
              <a:rPr lang="en-US" dirty="0" smtClean="0"/>
              <a:t>.“</a:t>
            </a:r>
          </a:p>
          <a:p>
            <a:r>
              <a:rPr lang="en-US" dirty="0" smtClean="0"/>
              <a:t>(“America” means the South American continent)</a:t>
            </a:r>
            <a:endParaRPr lang="en-US" dirty="0"/>
          </a:p>
        </p:txBody>
      </p:sp>
    </p:spTree>
    <p:extLst>
      <p:ext uri="{BB962C8B-B14F-4D97-AF65-F5344CB8AC3E}">
        <p14:creationId xmlns:p14="http://schemas.microsoft.com/office/powerpoint/2010/main" val="3282563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8885" y="533401"/>
            <a:ext cx="5013421" cy="6019800"/>
          </a:xfrm>
        </p:spPr>
      </p:pic>
    </p:spTree>
    <p:extLst>
      <p:ext uri="{BB962C8B-B14F-4D97-AF65-F5344CB8AC3E}">
        <p14:creationId xmlns:p14="http://schemas.microsoft.com/office/powerpoint/2010/main" val="44907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 Colombia after liberation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1828 – Constitutional Convention in Gran Colombia</a:t>
            </a:r>
          </a:p>
          <a:p>
            <a:r>
              <a:rPr lang="en-US" dirty="0" smtClean="0"/>
              <a:t>Federalists unhappy with proposal</a:t>
            </a:r>
          </a:p>
          <a:p>
            <a:r>
              <a:rPr lang="en-US" dirty="0" smtClean="0"/>
              <a:t>1830 – resigned, later died of TB</a:t>
            </a:r>
          </a:p>
          <a:p>
            <a:r>
              <a:rPr lang="en-US" dirty="0" smtClean="0"/>
              <a:t>1831 –  GC Federation abolished, Ecuador, Venezuela, and New Granada become independent states</a:t>
            </a:r>
          </a:p>
          <a:p>
            <a:r>
              <a:rPr lang="en-US" dirty="0" smtClean="0"/>
              <a:t>1886 – NG becomes United States of Colombia</a:t>
            </a:r>
          </a:p>
          <a:p>
            <a:r>
              <a:rPr lang="en-US" dirty="0" smtClean="0"/>
              <a:t>1899-1902 – Thousand Days’ </a:t>
            </a:r>
            <a:r>
              <a:rPr lang="en-US" dirty="0" smtClean="0"/>
              <a:t>War between liberals and conservatives of US of Colombia</a:t>
            </a:r>
          </a:p>
          <a:p>
            <a:r>
              <a:rPr lang="en-US" dirty="0" smtClean="0"/>
              <a:t>USA supported conservatives</a:t>
            </a:r>
          </a:p>
          <a:p>
            <a:r>
              <a:rPr lang="en-US" dirty="0" smtClean="0"/>
              <a:t>Treaty of Wisconsin</a:t>
            </a:r>
            <a:endParaRPr lang="en-US" dirty="0" smtClean="0"/>
          </a:p>
          <a:p>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spTree>
    <p:extLst>
      <p:ext uri="{BB962C8B-B14F-4D97-AF65-F5344CB8AC3E}">
        <p14:creationId xmlns:p14="http://schemas.microsoft.com/office/powerpoint/2010/main" val="194583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Colombia, Ecuador, Venezuela</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Colom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19300"/>
            <a:ext cx="24003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886200"/>
            <a:ext cx="2452255" cy="1634837"/>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Venezue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1" y="2019301"/>
            <a:ext cx="24003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0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Gabriel Garcia-Marquez</a:t>
            </a:r>
            <a:r>
              <a:rPr lang="en-US" dirty="0" smtClean="0"/>
              <a:t>, Colombian </a:t>
            </a:r>
            <a:r>
              <a:rPr lang="en-US" dirty="0" smtClean="0"/>
              <a:t>novelist, 1950s-1960s</a:t>
            </a:r>
            <a:endParaRPr lang="en-US" dirty="0"/>
          </a:p>
        </p:txBody>
      </p:sp>
      <p:sp>
        <p:nvSpPr>
          <p:cNvPr id="3" name="Text Placeholder 2"/>
          <p:cNvSpPr>
            <a:spLocks noGrp="1"/>
          </p:cNvSpPr>
          <p:nvPr>
            <p:ph type="body" idx="1"/>
          </p:nvPr>
        </p:nvSpPr>
        <p:spPr>
          <a:xfrm>
            <a:off x="457200" y="1417639"/>
            <a:ext cx="4040188" cy="757236"/>
          </a:xfrm>
        </p:spPr>
        <p:txBody>
          <a:bodyPr>
            <a:normAutofit lnSpcReduction="10000"/>
          </a:bodyPr>
          <a:lstStyle/>
          <a:p>
            <a:r>
              <a:rPr lang="en-US" dirty="0" smtClean="0"/>
              <a:t>One Hundred Years of Solitude</a:t>
            </a:r>
            <a:endParaRPr lang="en-US" dirty="0"/>
          </a:p>
        </p:txBody>
      </p:sp>
      <p:sp>
        <p:nvSpPr>
          <p:cNvPr id="4" name="Content Placeholder 3"/>
          <p:cNvSpPr>
            <a:spLocks noGrp="1"/>
          </p:cNvSpPr>
          <p:nvPr>
            <p:ph sz="half" idx="2"/>
          </p:nvPr>
        </p:nvSpPr>
        <p:spPr>
          <a:xfrm>
            <a:off x="457200" y="2174876"/>
            <a:ext cx="4040188" cy="3951288"/>
          </a:xfrm>
        </p:spPr>
        <p:txBody>
          <a:bodyPr>
            <a:normAutofit lnSpcReduction="10000"/>
          </a:bodyPr>
          <a:lstStyle/>
          <a:p>
            <a:r>
              <a:rPr lang="en-US" dirty="0" smtClean="0"/>
              <a:t>Magical realism</a:t>
            </a:r>
          </a:p>
          <a:p>
            <a:r>
              <a:rPr lang="en-US" dirty="0" smtClean="0"/>
              <a:t>Seven generations (100 years) of the </a:t>
            </a:r>
            <a:r>
              <a:rPr lang="en-US" dirty="0" err="1" smtClean="0"/>
              <a:t>Buendia</a:t>
            </a:r>
            <a:r>
              <a:rPr lang="en-US" dirty="0" smtClean="0"/>
              <a:t> family after</a:t>
            </a:r>
            <a:r>
              <a:rPr lang="en-US" dirty="0"/>
              <a:t> p</a:t>
            </a:r>
            <a:r>
              <a:rPr lang="en-US" dirty="0" smtClean="0"/>
              <a:t>atriarch Jose builds </a:t>
            </a:r>
            <a:r>
              <a:rPr lang="en-US" dirty="0" err="1" smtClean="0"/>
              <a:t>Macondo</a:t>
            </a:r>
            <a:r>
              <a:rPr lang="en-US" dirty="0" smtClean="0"/>
              <a:t> after a dream</a:t>
            </a:r>
          </a:p>
          <a:p>
            <a:r>
              <a:rPr lang="en-US" dirty="0" smtClean="0"/>
              <a:t>Unusual events in the town</a:t>
            </a:r>
          </a:p>
          <a:p>
            <a:r>
              <a:rPr lang="en-US" dirty="0" smtClean="0"/>
              <a:t>Ghosts</a:t>
            </a:r>
          </a:p>
          <a:p>
            <a:r>
              <a:rPr lang="en-US" dirty="0" smtClean="0"/>
              <a:t>Many misfortunes to the family</a:t>
            </a:r>
          </a:p>
          <a:p>
            <a:r>
              <a:rPr lang="en-US" dirty="0" smtClean="0"/>
              <a:t>Deciphering the encryption</a:t>
            </a:r>
          </a:p>
          <a:p>
            <a:endParaRPr lang="en-US" dirty="0"/>
          </a:p>
        </p:txBody>
      </p:sp>
      <p:sp>
        <p:nvSpPr>
          <p:cNvPr id="6" name="Text Placeholder 5"/>
          <p:cNvSpPr>
            <a:spLocks noGrp="1"/>
          </p:cNvSpPr>
          <p:nvPr>
            <p:ph type="body" sz="quarter" idx="3"/>
          </p:nvPr>
        </p:nvSpPr>
        <p:spPr>
          <a:xfrm>
            <a:off x="4810859" y="1417638"/>
            <a:ext cx="4041775" cy="843482"/>
          </a:xfrm>
        </p:spPr>
        <p:txBody>
          <a:bodyPr>
            <a:normAutofit lnSpcReduction="10000"/>
          </a:bodyPr>
          <a:lstStyle/>
          <a:p>
            <a:endParaRPr lang="en-US" dirty="0"/>
          </a:p>
          <a:p>
            <a:r>
              <a:rPr lang="en-US" dirty="0" smtClean="0"/>
              <a:t>No One Writes to the Colonel</a:t>
            </a:r>
          </a:p>
          <a:p>
            <a:endParaRPr lang="en-US" dirty="0"/>
          </a:p>
        </p:txBody>
      </p:sp>
      <p:sp>
        <p:nvSpPr>
          <p:cNvPr id="5" name="Content Placeholder 4"/>
          <p:cNvSpPr>
            <a:spLocks noGrp="1"/>
          </p:cNvSpPr>
          <p:nvPr>
            <p:ph sz="quarter" idx="4"/>
          </p:nvPr>
        </p:nvSpPr>
        <p:spPr/>
        <p:txBody>
          <a:bodyPr/>
          <a:lstStyle/>
          <a:p>
            <a:r>
              <a:rPr lang="en-US" dirty="0" smtClean="0"/>
              <a:t>Veteran colonel waiting for pension</a:t>
            </a:r>
          </a:p>
          <a:p>
            <a:r>
              <a:rPr lang="en-US" dirty="0" smtClean="0"/>
              <a:t>Attends funeral of town musician who died of natural causes</a:t>
            </a:r>
          </a:p>
          <a:p>
            <a:r>
              <a:rPr lang="en-US" dirty="0" smtClean="0"/>
              <a:t>Set during La </a:t>
            </a:r>
            <a:r>
              <a:rPr lang="en-US" dirty="0" err="1" smtClean="0"/>
              <a:t>Violencia</a:t>
            </a:r>
            <a:r>
              <a:rPr lang="en-US" dirty="0" smtClean="0"/>
              <a:t> of Colombia 1948-1958</a:t>
            </a:r>
            <a:endParaRPr lang="en-US" dirty="0"/>
          </a:p>
        </p:txBody>
      </p:sp>
    </p:spTree>
    <p:extLst>
      <p:ext uri="{BB962C8B-B14F-4D97-AF65-F5344CB8AC3E}">
        <p14:creationId xmlns:p14="http://schemas.microsoft.com/office/powerpoint/2010/main" val="308649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Colonies around 1700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9500" y="2078831"/>
            <a:ext cx="6985000" cy="3568700"/>
          </a:xfrm>
        </p:spPr>
      </p:pic>
    </p:spTree>
    <p:extLst>
      <p:ext uri="{BB962C8B-B14F-4D97-AF65-F5344CB8AC3E}">
        <p14:creationId xmlns:p14="http://schemas.microsoft.com/office/powerpoint/2010/main" val="2468094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Portofirio</a:t>
            </a:r>
            <a:r>
              <a:rPr lang="en-US" dirty="0" smtClean="0"/>
              <a:t> Diaz</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err="1" smtClean="0"/>
              <a:t>Portofirio</a:t>
            </a:r>
            <a:r>
              <a:rPr lang="en-US" dirty="0" smtClean="0"/>
              <a:t> Diaz – president for 35 years, “</a:t>
            </a:r>
            <a:r>
              <a:rPr lang="en-US" dirty="0" err="1" smtClean="0"/>
              <a:t>Porfiriato</a:t>
            </a:r>
            <a:r>
              <a:rPr lang="en-US" dirty="0" smtClean="0"/>
              <a:t>”</a:t>
            </a:r>
          </a:p>
          <a:p>
            <a:r>
              <a:rPr lang="en-US" dirty="0" smtClean="0"/>
              <a:t>Fought against French in 1860s</a:t>
            </a:r>
          </a:p>
          <a:p>
            <a:r>
              <a:rPr lang="en-US" dirty="0" smtClean="0"/>
              <a:t>Offered positions by Maximilian, declined</a:t>
            </a:r>
          </a:p>
          <a:p>
            <a:r>
              <a:rPr lang="en-US" dirty="0" smtClean="0"/>
              <a:t>Unhappy with Juarez administration, civil war</a:t>
            </a:r>
          </a:p>
          <a:p>
            <a:r>
              <a:rPr lang="en-US" dirty="0" smtClean="0"/>
              <a:t>After Juarez died, Diaz used rebel military to occupy Mexico City</a:t>
            </a:r>
          </a:p>
          <a:p>
            <a:r>
              <a:rPr lang="en-US" dirty="0" smtClean="0"/>
              <a:t>1877 – became president, amended constitution to remove all restrictions on re-election</a:t>
            </a:r>
          </a:p>
          <a:p>
            <a:r>
              <a:rPr lang="en-US" dirty="0" smtClean="0"/>
              <a:t>1911 – Diaz ran against Madero, voter fraud, people rose up and Diaz forced from office, went into exile in France, died there</a:t>
            </a:r>
            <a:endParaRPr lang="en-US" dirty="0"/>
          </a:p>
        </p:txBody>
      </p:sp>
      <p:sp>
        <p:nvSpPr>
          <p:cNvPr id="5" name="Content Placeholder 4"/>
          <p:cNvSpPr>
            <a:spLocks noGrp="1"/>
          </p:cNvSpPr>
          <p:nvPr>
            <p:ph sz="half" idx="2"/>
          </p:nvPr>
        </p:nvSpPr>
        <p:spPr/>
        <p:txBody>
          <a:bodyPr>
            <a:normAutofit fontScale="70000" lnSpcReduction="20000"/>
          </a:bodyPr>
          <a:lstStyle/>
          <a:p>
            <a:endParaRPr lang="en-US"/>
          </a:p>
        </p:txBody>
      </p:sp>
      <p:pic>
        <p:nvPicPr>
          <p:cNvPr id="1026" name="Picture 2" descr="Porfirio di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0"/>
            <a:ext cx="3483772" cy="459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272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Mexican Revolution</a:t>
            </a:r>
            <a:endParaRPr lang="en-US" dirty="0"/>
          </a:p>
        </p:txBody>
      </p:sp>
      <p:sp>
        <p:nvSpPr>
          <p:cNvPr id="8" name="Content Placeholder 7"/>
          <p:cNvSpPr>
            <a:spLocks noGrp="1"/>
          </p:cNvSpPr>
          <p:nvPr>
            <p:ph sz="half" idx="1"/>
          </p:nvPr>
        </p:nvSpPr>
        <p:spPr>
          <a:xfrm>
            <a:off x="457200" y="1600200"/>
            <a:ext cx="3810000" cy="4525963"/>
          </a:xfrm>
        </p:spPr>
        <p:txBody>
          <a:bodyPr>
            <a:normAutofit fontScale="70000" lnSpcReduction="20000"/>
          </a:bodyPr>
          <a:lstStyle/>
          <a:p>
            <a:r>
              <a:rPr lang="en-US" dirty="0" smtClean="0"/>
              <a:t>Madero </a:t>
            </a:r>
            <a:r>
              <a:rPr lang="en-US" dirty="0" err="1" smtClean="0"/>
              <a:t>atttracted</a:t>
            </a:r>
            <a:r>
              <a:rPr lang="en-US" dirty="0" smtClean="0"/>
              <a:t> support of </a:t>
            </a:r>
            <a:r>
              <a:rPr lang="en-US" dirty="0" smtClean="0"/>
              <a:t>anti-Diaz </a:t>
            </a:r>
            <a:r>
              <a:rPr lang="en-US" dirty="0" smtClean="0"/>
              <a:t>rebel leaders</a:t>
            </a:r>
          </a:p>
          <a:p>
            <a:r>
              <a:rPr lang="en-US" dirty="0" err="1" smtClean="0"/>
              <a:t>Pancho</a:t>
            </a:r>
            <a:r>
              <a:rPr lang="en-US" dirty="0" smtClean="0"/>
              <a:t> </a:t>
            </a:r>
            <a:r>
              <a:rPr lang="en-US" dirty="0" smtClean="0"/>
              <a:t>Villa – guerilla fighter along Rio Grande</a:t>
            </a:r>
            <a:endParaRPr lang="en-US" dirty="0" smtClean="0"/>
          </a:p>
          <a:p>
            <a:r>
              <a:rPr lang="en-US" dirty="0" smtClean="0"/>
              <a:t>Emiliano Zapata – champion of peasant farmers</a:t>
            </a:r>
          </a:p>
          <a:p>
            <a:r>
              <a:rPr lang="en-US" dirty="0" smtClean="0"/>
              <a:t>Madero administration </a:t>
            </a:r>
            <a:r>
              <a:rPr lang="en-US" dirty="0" smtClean="0"/>
              <a:t>1911-1913 a </a:t>
            </a:r>
            <a:r>
              <a:rPr lang="en-US" dirty="0" smtClean="0"/>
              <a:t>failure, factions broke out all over Mexico</a:t>
            </a:r>
          </a:p>
          <a:p>
            <a:r>
              <a:rPr lang="en-US" dirty="0" smtClean="0"/>
              <a:t>1914 - </a:t>
            </a:r>
            <a:r>
              <a:rPr lang="en-US" dirty="0" err="1" smtClean="0"/>
              <a:t>Ypringa</a:t>
            </a:r>
            <a:r>
              <a:rPr lang="en-US" dirty="0" smtClean="0"/>
              <a:t> </a:t>
            </a:r>
            <a:r>
              <a:rPr lang="en-US" dirty="0" smtClean="0"/>
              <a:t>Incident – USA arms embargo on Huerta administration 1913-14, German boat </a:t>
            </a:r>
            <a:r>
              <a:rPr lang="en-US" dirty="0" err="1" smtClean="0"/>
              <a:t>Yrpinga</a:t>
            </a:r>
            <a:r>
              <a:rPr lang="en-US" dirty="0" smtClean="0"/>
              <a:t> brought arms to Mexico, blocked by Amer. Navy (illegal), later allowed to pass</a:t>
            </a:r>
            <a:endParaRPr lang="en-US" dirty="0" smtClean="0"/>
          </a:p>
          <a:p>
            <a:endParaRPr lang="en-US" dirty="0"/>
          </a:p>
        </p:txBody>
      </p:sp>
      <p:sp>
        <p:nvSpPr>
          <p:cNvPr id="9" name="Content Placeholder 8"/>
          <p:cNvSpPr>
            <a:spLocks noGrp="1"/>
          </p:cNvSpPr>
          <p:nvPr>
            <p:ph sz="half" idx="2"/>
          </p:nvPr>
        </p:nvSpPr>
        <p:spPr/>
        <p:txBody>
          <a:bodyPr>
            <a:normAutofit fontScale="70000" lnSpcReduction="20000"/>
          </a:bodyPr>
          <a:lstStyle/>
          <a:p>
            <a:endParaRPr lang="en-US"/>
          </a:p>
        </p:txBody>
      </p:sp>
      <p:pic>
        <p:nvPicPr>
          <p:cNvPr id="6" name="Picture 2" descr="https://upload.wikimedia.org/wikipedia/commons/f/f8/Fuerzas_surianas_a_las_ordenes_de_Emiliano_Zap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83412"/>
            <a:ext cx="4038600" cy="26263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4/4a/Emiliano_Zapata-Libreria_del_Congres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456989"/>
            <a:ext cx="2009879"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879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Involvement in Mexico</a:t>
            </a:r>
            <a:endParaRPr lang="en-US" dirty="0"/>
          </a:p>
        </p:txBody>
      </p:sp>
      <p:sp>
        <p:nvSpPr>
          <p:cNvPr id="3" name="Content Placeholder 2"/>
          <p:cNvSpPr>
            <a:spLocks noGrp="1"/>
          </p:cNvSpPr>
          <p:nvPr>
            <p:ph sz="half" idx="1"/>
          </p:nvPr>
        </p:nvSpPr>
        <p:spPr>
          <a:xfrm>
            <a:off x="457200" y="1600200"/>
            <a:ext cx="3810000" cy="4525963"/>
          </a:xfrm>
        </p:spPr>
        <p:txBody>
          <a:bodyPr>
            <a:normAutofit fontScale="85000" lnSpcReduction="20000"/>
          </a:bodyPr>
          <a:lstStyle/>
          <a:p>
            <a:r>
              <a:rPr lang="en-US" dirty="0" smtClean="0"/>
              <a:t>Border War</a:t>
            </a:r>
          </a:p>
          <a:p>
            <a:r>
              <a:rPr lang="en-US" dirty="0" smtClean="0"/>
              <a:t>US supported Pres. Carranza (Constitutionalist and former supporter of Madero) who ousted Huerta</a:t>
            </a:r>
          </a:p>
          <a:p>
            <a:r>
              <a:rPr lang="en-US" dirty="0" smtClean="0"/>
              <a:t>1916 – </a:t>
            </a:r>
            <a:r>
              <a:rPr lang="en-US" dirty="0" err="1" smtClean="0"/>
              <a:t>Pancho</a:t>
            </a:r>
            <a:r>
              <a:rPr lang="en-US" dirty="0" smtClean="0"/>
              <a:t> Villa (anti-Carranza)  raids Columbus, NM</a:t>
            </a:r>
          </a:p>
          <a:p>
            <a:r>
              <a:rPr lang="en-US" dirty="0" err="1" smtClean="0"/>
              <a:t>Pancho</a:t>
            </a:r>
            <a:r>
              <a:rPr lang="en-US" dirty="0" smtClean="0"/>
              <a:t> Villa Expedition – Wilson sends Gen. </a:t>
            </a:r>
            <a:r>
              <a:rPr lang="en-US" dirty="0" smtClean="0"/>
              <a:t>“Black Jack” Pershing </a:t>
            </a:r>
            <a:r>
              <a:rPr lang="en-US" dirty="0" smtClean="0"/>
              <a:t>to track down </a:t>
            </a:r>
            <a:r>
              <a:rPr lang="en-US" dirty="0" err="1" smtClean="0"/>
              <a:t>Pancho</a:t>
            </a:r>
            <a:r>
              <a:rPr lang="en-US" dirty="0" smtClean="0"/>
              <a:t> Villa, many battles but never got him</a:t>
            </a:r>
          </a:p>
          <a:p>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4098" name="Picture 2" descr="https://upload.wikimedia.org/wikipedia/en/2/2f/Pershing-camp_cr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11299"/>
            <a:ext cx="260985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5/5e/Pancho_Villa_bandolier_crop.jpg/800px-Pancho_Villa_bandolier_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429000"/>
            <a:ext cx="2707866"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20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Mexico, 1915</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074" name="Picture 2" descr="https://upload.wikimedia.org/wikipedia/commons/thumb/2/2c/Revoluci%C3%B3n_mexicana_1915.svg/976px-Revoluci%C3%B3n_mexicana_1915.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394575" cy="496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76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8032" y="205854"/>
            <a:ext cx="4882368" cy="6499747"/>
          </a:xfrm>
        </p:spPr>
      </p:pic>
    </p:spTree>
    <p:extLst>
      <p:ext uri="{BB962C8B-B14F-4D97-AF65-F5344CB8AC3E}">
        <p14:creationId xmlns:p14="http://schemas.microsoft.com/office/powerpoint/2010/main" val="286768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 Days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1804 – Haiti (France)</a:t>
            </a:r>
          </a:p>
          <a:p>
            <a:r>
              <a:rPr lang="en-US" dirty="0" smtClean="0"/>
              <a:t>1809 – Ecuador (Spain)</a:t>
            </a:r>
            <a:endParaRPr lang="en-US" dirty="0"/>
          </a:p>
          <a:p>
            <a:r>
              <a:rPr lang="en-US" dirty="0" smtClean="0"/>
              <a:t>1810 – Mexico, Chile, Colombia (Spain)</a:t>
            </a:r>
          </a:p>
          <a:p>
            <a:r>
              <a:rPr lang="en-US" dirty="0" smtClean="0"/>
              <a:t>1811 – Paraguay, Venezuela (Spain)</a:t>
            </a:r>
          </a:p>
          <a:p>
            <a:r>
              <a:rPr lang="en-US" dirty="0" smtClean="0"/>
              <a:t>1816 – Argentina (Spain)</a:t>
            </a:r>
          </a:p>
          <a:p>
            <a:r>
              <a:rPr lang="en-US" dirty="0" smtClean="0"/>
              <a:t>1821 – Costa Rica, Honduras, El Salvador, Guatemala, Peru, Nicaragua (Spain)</a:t>
            </a:r>
          </a:p>
          <a:p>
            <a:r>
              <a:rPr lang="en-US" dirty="0" smtClean="0"/>
              <a:t>1825 – Bolivia (Spain), Uruguay (Brazil)</a:t>
            </a:r>
          </a:p>
          <a:p>
            <a:r>
              <a:rPr lang="en-US" dirty="0" smtClean="0"/>
              <a:t>Why these dates?</a:t>
            </a:r>
          </a:p>
          <a:p>
            <a:endParaRPr lang="en-US" dirty="0" smtClean="0"/>
          </a:p>
          <a:p>
            <a:endParaRPr lang="en-US" dirty="0" smtClean="0"/>
          </a:p>
          <a:p>
            <a:endParaRPr lang="en-US" dirty="0"/>
          </a:p>
        </p:txBody>
      </p:sp>
    </p:spTree>
    <p:extLst>
      <p:ext uri="{BB962C8B-B14F-4D97-AF65-F5344CB8AC3E}">
        <p14:creationId xmlns:p14="http://schemas.microsoft.com/office/powerpoint/2010/main" val="229454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463" y="1600200"/>
            <a:ext cx="6027074" cy="4525963"/>
          </a:xfrm>
        </p:spPr>
      </p:pic>
    </p:spTree>
    <p:extLst>
      <p:ext uri="{BB962C8B-B14F-4D97-AF65-F5344CB8AC3E}">
        <p14:creationId xmlns:p14="http://schemas.microsoft.com/office/powerpoint/2010/main" val="377641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698677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46195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53105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712485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3208</TotalTime>
  <Words>533</Words>
  <Application>Microsoft Office PowerPoint</Application>
  <PresentationFormat>On-screen Show (4:3)</PresentationFormat>
  <Paragraphs>73</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Early 20th Century Latin America</vt:lpstr>
      <vt:lpstr>Spanish Colonies around 1700</vt:lpstr>
      <vt:lpstr>PowerPoint Presentation</vt:lpstr>
      <vt:lpstr>Independence 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Simon Bolivar, the Liberator of S. Amer</vt:lpstr>
      <vt:lpstr>Quotes from the Decree of War to the Death</vt:lpstr>
      <vt:lpstr>PowerPoint Presentation</vt:lpstr>
      <vt:lpstr>Gran Colombia after liberation</vt:lpstr>
      <vt:lpstr>Colombia, Ecuador, Venezuela</vt:lpstr>
      <vt:lpstr>Gabriel Garcia-Marquez, Colombian novelist, 1950s-1960s</vt:lpstr>
      <vt:lpstr>Portofirio Diaz</vt:lpstr>
      <vt:lpstr>The Mexican Revolution</vt:lpstr>
      <vt:lpstr>American Involvement in Mexico</vt:lpstr>
      <vt:lpstr>Mexico, 1915</vt:lpstr>
    </vt:vector>
  </TitlesOfParts>
  <Company>Fairfax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20th Century Latin America</dc:title>
  <dc:creator>Administrator</dc:creator>
  <cp:lastModifiedBy>Huang, Eugene</cp:lastModifiedBy>
  <cp:revision>32</cp:revision>
  <dcterms:created xsi:type="dcterms:W3CDTF">2015-12-09T15:35:17Z</dcterms:created>
  <dcterms:modified xsi:type="dcterms:W3CDTF">2015-12-14T18:46:00Z</dcterms:modified>
</cp:coreProperties>
</file>