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7" r:id="rId5"/>
    <p:sldId id="274" r:id="rId6"/>
    <p:sldId id="272" r:id="rId7"/>
    <p:sldId id="259" r:id="rId8"/>
    <p:sldId id="260" r:id="rId9"/>
    <p:sldId id="275" r:id="rId10"/>
    <p:sldId id="261" r:id="rId11"/>
    <p:sldId id="276" r:id="rId12"/>
    <p:sldId id="266" r:id="rId13"/>
    <p:sldId id="262" r:id="rId14"/>
    <p:sldId id="263" r:id="rId15"/>
    <p:sldId id="264" r:id="rId16"/>
    <p:sldId id="265" r:id="rId17"/>
    <p:sldId id="267" r:id="rId18"/>
    <p:sldId id="268" r:id="rId19"/>
    <p:sldId id="269" r:id="rId20"/>
    <p:sldId id="270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2DA00-6384-425F-9319-D1A83458740A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25B0-5A1A-430A-82C3-9B6DD704B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7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2DA00-6384-425F-9319-D1A83458740A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25B0-5A1A-430A-82C3-9B6DD704B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2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2DA00-6384-425F-9319-D1A83458740A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25B0-5A1A-430A-82C3-9B6DD704B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7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2DA00-6384-425F-9319-D1A83458740A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25B0-5A1A-430A-82C3-9B6DD704B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4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2DA00-6384-425F-9319-D1A83458740A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25B0-5A1A-430A-82C3-9B6DD704B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49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2DA00-6384-425F-9319-D1A83458740A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25B0-5A1A-430A-82C3-9B6DD704B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4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2DA00-6384-425F-9319-D1A83458740A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25B0-5A1A-430A-82C3-9B6DD704B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69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2DA00-6384-425F-9319-D1A83458740A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25B0-5A1A-430A-82C3-9B6DD704B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1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2DA00-6384-425F-9319-D1A83458740A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25B0-5A1A-430A-82C3-9B6DD704B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2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2DA00-6384-425F-9319-D1A83458740A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25B0-5A1A-430A-82C3-9B6DD704B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54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2DA00-6384-425F-9319-D1A83458740A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25B0-5A1A-430A-82C3-9B6DD704B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4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2DA00-6384-425F-9319-D1A83458740A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D25B0-5A1A-430A-82C3-9B6DD704B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7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Century 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Nap III, Italy, Africa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446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Risorgimento map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95400"/>
            <a:ext cx="4876800" cy="515006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1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 Darwin’s </a:t>
            </a:r>
            <a:r>
              <a:rPr lang="en-US" i="1" dirty="0" smtClean="0"/>
              <a:t>Origin of Species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Published in 1859</a:t>
            </a:r>
          </a:p>
          <a:p>
            <a:r>
              <a:rPr lang="en-US" dirty="0" smtClean="0"/>
              <a:t>The Beagle – Darwin’s ship, traveled in 1830s</a:t>
            </a:r>
          </a:p>
          <a:p>
            <a:r>
              <a:rPr lang="en-US" dirty="0" smtClean="0"/>
              <a:t>Galapagos Islands – observed finches</a:t>
            </a:r>
          </a:p>
          <a:p>
            <a:r>
              <a:rPr lang="en-US" dirty="0" smtClean="0"/>
              <a:t>Natural selection</a:t>
            </a:r>
          </a:p>
          <a:p>
            <a:r>
              <a:rPr lang="en-US" dirty="0" smtClean="0"/>
              <a:t>Survival of the fittest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utoShape 2" descr="Origin of Species title pag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Origin of Species title 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76400"/>
            <a:ext cx="2628900" cy="421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629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White Man’s Burden </a:t>
            </a:r>
            <a:r>
              <a:rPr lang="en-US" dirty="0" smtClean="0"/>
              <a:t>by Kipling, 1899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Take up the White Man's burden, Send forth the best ye breed</a:t>
            </a:r>
            <a:br>
              <a:rPr lang="en-US" dirty="0"/>
            </a:br>
            <a:r>
              <a:rPr lang="en-US" dirty="0" smtClean="0"/>
              <a:t>Go </a:t>
            </a:r>
            <a:r>
              <a:rPr lang="en-US" dirty="0"/>
              <a:t>bind your sons to exile, to serve your captives' need;</a:t>
            </a:r>
            <a:br>
              <a:rPr lang="en-US" dirty="0"/>
            </a:br>
            <a:r>
              <a:rPr lang="en-US" dirty="0"/>
              <a:t>To wait in heavy harness, On fluttered folk and wild--</a:t>
            </a:r>
            <a:br>
              <a:rPr lang="en-US" dirty="0"/>
            </a:br>
            <a:r>
              <a:rPr lang="en-US" dirty="0" smtClean="0"/>
              <a:t>Your </a:t>
            </a:r>
            <a:r>
              <a:rPr lang="en-US" dirty="0"/>
              <a:t>new-caught, sullen peoples, Half-devil and half-child.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Take up the White Man's burden, In patience to abide,</a:t>
            </a:r>
            <a:br>
              <a:rPr lang="en-US" dirty="0"/>
            </a:br>
            <a:r>
              <a:rPr lang="en-US" dirty="0" smtClean="0"/>
              <a:t>To </a:t>
            </a:r>
            <a:r>
              <a:rPr lang="en-US" dirty="0"/>
              <a:t>veil the threat of terror And check the show of pride;</a:t>
            </a:r>
            <a:br>
              <a:rPr lang="en-US" dirty="0"/>
            </a:br>
            <a:r>
              <a:rPr lang="en-US" dirty="0"/>
              <a:t>By open speech and simple, An hundred times made plain</a:t>
            </a:r>
            <a:br>
              <a:rPr lang="en-US" dirty="0"/>
            </a:br>
            <a:r>
              <a:rPr lang="en-US" dirty="0" smtClean="0"/>
              <a:t>To </a:t>
            </a:r>
            <a:r>
              <a:rPr lang="en-US" dirty="0"/>
              <a:t>seek another's profit, And work another's gain.</a:t>
            </a:r>
          </a:p>
        </p:txBody>
      </p:sp>
    </p:spTree>
    <p:extLst>
      <p:ext uri="{BB962C8B-B14F-4D97-AF65-F5344CB8AC3E}">
        <p14:creationId xmlns:p14="http://schemas.microsoft.com/office/powerpoint/2010/main" val="192416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European Colonization of Africa: “White Man’s Burden”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52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Raw materials, missionaries, social Darwinism, racism</a:t>
            </a:r>
          </a:p>
          <a:p>
            <a:r>
              <a:rPr lang="en-US" dirty="0" smtClean="0"/>
              <a:t>Cecil Rhodes – South Africa, De </a:t>
            </a:r>
            <a:r>
              <a:rPr lang="en-US" dirty="0" smtClean="0"/>
              <a:t>Beers Company, </a:t>
            </a:r>
            <a:r>
              <a:rPr lang="en-US" dirty="0" err="1" smtClean="0"/>
              <a:t>Zambesia</a:t>
            </a:r>
            <a:r>
              <a:rPr lang="en-US" dirty="0" smtClean="0"/>
              <a:t>, Rhodesia, Zimbabwe, Zambia, Rhodes Scholarship</a:t>
            </a:r>
          </a:p>
          <a:p>
            <a:r>
              <a:rPr lang="en-US" dirty="0" smtClean="0"/>
              <a:t>Cape to Cairo Red Line – The </a:t>
            </a:r>
            <a:r>
              <a:rPr lang="en-US" dirty="0" smtClean="0"/>
              <a:t>French</a:t>
            </a:r>
          </a:p>
          <a:p>
            <a:r>
              <a:rPr lang="en-US" dirty="0" smtClean="0"/>
              <a:t>Dr</a:t>
            </a:r>
            <a:r>
              <a:rPr lang="en-US" dirty="0" smtClean="0"/>
              <a:t>. Livingstone</a:t>
            </a:r>
          </a:p>
          <a:p>
            <a:r>
              <a:rPr lang="en-US" i="1" dirty="0" smtClean="0"/>
              <a:t>Heart of Darkness </a:t>
            </a:r>
            <a:r>
              <a:rPr lang="en-US" dirty="0" smtClean="0"/>
              <a:t>by Joseph Conrad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752600"/>
            <a:ext cx="4495800" cy="4495800"/>
          </a:xfrm>
        </p:spPr>
      </p:pic>
    </p:spTree>
    <p:extLst>
      <p:ext uri="{BB962C8B-B14F-4D97-AF65-F5344CB8AC3E}">
        <p14:creationId xmlns:p14="http://schemas.microsoft.com/office/powerpoint/2010/main" val="150714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of First Boer War, 1880-81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05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Boer – Dutch for “farmer”</a:t>
            </a:r>
          </a:p>
          <a:p>
            <a:r>
              <a:rPr lang="en-US" dirty="0" smtClean="0"/>
              <a:t>Congress of Vienna 1815</a:t>
            </a:r>
          </a:p>
          <a:p>
            <a:r>
              <a:rPr lang="en-US" dirty="0" smtClean="0"/>
              <a:t>Changes in Cape Colony</a:t>
            </a:r>
          </a:p>
          <a:p>
            <a:r>
              <a:rPr lang="en-US" dirty="0" smtClean="0"/>
              <a:t>The Great Trek - </a:t>
            </a:r>
            <a:r>
              <a:rPr lang="en-US" dirty="0" err="1" smtClean="0"/>
              <a:t>Voortrekkers</a:t>
            </a:r>
            <a:r>
              <a:rPr lang="en-US" dirty="0" smtClean="0"/>
              <a:t> leave Cape Colony and est. Natal, Transvaal and Orange FS (1830s)</a:t>
            </a:r>
          </a:p>
          <a:p>
            <a:r>
              <a:rPr lang="en-US" dirty="0" smtClean="0"/>
              <a:t>Britain vs. Boers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411" y="1676400"/>
            <a:ext cx="4717143" cy="3962400"/>
          </a:xfrm>
        </p:spPr>
      </p:pic>
    </p:spTree>
    <p:extLst>
      <p:ext uri="{BB962C8B-B14F-4D97-AF65-F5344CB8AC3E}">
        <p14:creationId xmlns:p14="http://schemas.microsoft.com/office/powerpoint/2010/main" val="205699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Battle of Blood River (Natal)</a:t>
            </a:r>
            <a:br>
              <a:rPr lang="en-US" dirty="0" smtClean="0"/>
            </a:br>
            <a:r>
              <a:rPr lang="en-US" dirty="0" smtClean="0"/>
              <a:t>Boers vs. Zulu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37" y="1848644"/>
            <a:ext cx="5648325" cy="4029075"/>
          </a:xfrm>
        </p:spPr>
      </p:pic>
    </p:spTree>
    <p:extLst>
      <p:ext uri="{BB962C8B-B14F-4D97-AF65-F5344CB8AC3E}">
        <p14:creationId xmlns:p14="http://schemas.microsoft.com/office/powerpoint/2010/main" val="380948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Boer War, 1880-81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1868 – diamonds in Kimberly (Transvaal)</a:t>
            </a:r>
          </a:p>
          <a:p>
            <a:r>
              <a:rPr lang="en-US" dirty="0"/>
              <a:t>Lord Roberts – took </a:t>
            </a:r>
            <a:r>
              <a:rPr lang="en-US" dirty="0" err="1"/>
              <a:t>Bloemfontain</a:t>
            </a:r>
            <a:r>
              <a:rPr lang="en-US" dirty="0"/>
              <a:t>, Johannesburg, </a:t>
            </a:r>
            <a:r>
              <a:rPr lang="en-US" dirty="0" smtClean="0"/>
              <a:t>Pretoria</a:t>
            </a:r>
          </a:p>
          <a:p>
            <a:r>
              <a:rPr lang="en-US" dirty="0" smtClean="0"/>
              <a:t>1877 – Britain annexed Transvaal</a:t>
            </a:r>
          </a:p>
          <a:p>
            <a:r>
              <a:rPr lang="en-US" dirty="0" smtClean="0"/>
              <a:t>Zulu War – Battle of </a:t>
            </a:r>
            <a:r>
              <a:rPr lang="en-US" dirty="0" err="1" smtClean="0"/>
              <a:t>Rorke’s</a:t>
            </a:r>
            <a:r>
              <a:rPr lang="en-US" dirty="0" smtClean="0"/>
              <a:t> Drift</a:t>
            </a:r>
            <a:endParaRPr lang="en-US" dirty="0"/>
          </a:p>
          <a:p>
            <a:r>
              <a:rPr lang="en-US" dirty="0" smtClean="0"/>
              <a:t>1880 – protest against tax, SAR declared independence</a:t>
            </a:r>
            <a:endParaRPr lang="en-US" dirty="0"/>
          </a:p>
          <a:p>
            <a:r>
              <a:rPr lang="en-US" dirty="0" smtClean="0"/>
              <a:t>Guerrilla warfare, khakis</a:t>
            </a:r>
          </a:p>
          <a:p>
            <a:r>
              <a:rPr lang="en-US" dirty="0" smtClean="0"/>
              <a:t>1881 – Pretoria Convention, PM Gladstone, Queen Victoria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657600"/>
            <a:ext cx="4227515" cy="2947987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852" y="1524000"/>
            <a:ext cx="3734063" cy="2362200"/>
          </a:xfrm>
        </p:spPr>
      </p:pic>
    </p:spTree>
    <p:extLst>
      <p:ext uri="{BB962C8B-B14F-4D97-AF65-F5344CB8AC3E}">
        <p14:creationId xmlns:p14="http://schemas.microsoft.com/office/powerpoint/2010/main" val="87266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Boer War, 1899-1902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1899 - Boers invaded Natal and Cape Colony</a:t>
            </a:r>
          </a:p>
          <a:p>
            <a:r>
              <a:rPr lang="en-US" dirty="0" smtClean="0"/>
              <a:t>1900 - Lord Roberts invaded Transvaal and took Pretoria</a:t>
            </a:r>
          </a:p>
          <a:p>
            <a:r>
              <a:rPr lang="en-US" dirty="0" smtClean="0"/>
              <a:t>Guerrilla warfare</a:t>
            </a:r>
          </a:p>
          <a:p>
            <a:r>
              <a:rPr lang="en-US" dirty="0" smtClean="0"/>
              <a:t>Lord Kitchener - Scorched earth, “drives”</a:t>
            </a:r>
          </a:p>
          <a:p>
            <a:r>
              <a:rPr lang="en-US" dirty="0" smtClean="0"/>
              <a:t>Concentration camps</a:t>
            </a:r>
          </a:p>
          <a:p>
            <a:r>
              <a:rPr lang="en-US" dirty="0" smtClean="0"/>
              <a:t>1902 – Treaty of Vereeniging – Transvaal and OFS become part of British Empire</a:t>
            </a:r>
          </a:p>
          <a:p>
            <a:r>
              <a:rPr lang="en-US" dirty="0" smtClean="0"/>
              <a:t>1910 – Union of South Africa established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05" y="1447800"/>
            <a:ext cx="3240370" cy="236547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581400"/>
            <a:ext cx="215138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4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Japan: 1603-1867, the Edo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Edo Period - Tokugawa </a:t>
            </a:r>
            <a:r>
              <a:rPr lang="en-US" dirty="0" err="1" smtClean="0"/>
              <a:t>Shogunate</a:t>
            </a:r>
            <a:endParaRPr lang="en-US" dirty="0" smtClean="0"/>
          </a:p>
          <a:p>
            <a:r>
              <a:rPr lang="en-US" dirty="0" smtClean="0"/>
              <a:t>1852-1854 – Commodore Perry, Fillmore’s letter, bombardment, response</a:t>
            </a:r>
          </a:p>
          <a:p>
            <a:r>
              <a:rPr lang="en-US" dirty="0" smtClean="0"/>
              <a:t>1854 - Kanagawa Treaty - ports</a:t>
            </a:r>
          </a:p>
          <a:p>
            <a:r>
              <a:rPr lang="en-US" dirty="0" err="1" smtClean="0"/>
              <a:t>Boshin</a:t>
            </a:r>
            <a:r>
              <a:rPr lang="en-US" dirty="0" smtClean="0"/>
              <a:t> War 1868-1869– France and UK</a:t>
            </a:r>
          </a:p>
          <a:p>
            <a:r>
              <a:rPr lang="en-US" dirty="0" smtClean="0"/>
              <a:t>Fall of Edo (Tokyo)</a:t>
            </a:r>
          </a:p>
          <a:p>
            <a:r>
              <a:rPr lang="en-US" dirty="0" smtClean="0"/>
              <a:t>Meiji Emperor – Kyoto to Tokyo</a:t>
            </a:r>
          </a:p>
          <a:p>
            <a:r>
              <a:rPr lang="en-US" dirty="0" smtClean="0"/>
              <a:t>Meiji Restoration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14797"/>
            <a:ext cx="1950720" cy="286401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33600"/>
            <a:ext cx="2369922" cy="2717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678" y="3962400"/>
            <a:ext cx="3096768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3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Meiji Restoration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Militarization</a:t>
            </a:r>
          </a:p>
          <a:p>
            <a:r>
              <a:rPr lang="en-US" dirty="0" smtClean="0"/>
              <a:t>Industrialization</a:t>
            </a:r>
          </a:p>
          <a:p>
            <a:r>
              <a:rPr lang="en-US" dirty="0" smtClean="0"/>
              <a:t>Education</a:t>
            </a:r>
          </a:p>
          <a:p>
            <a:r>
              <a:rPr lang="en-US" dirty="0" smtClean="0"/>
              <a:t>Diet – parliament</a:t>
            </a:r>
          </a:p>
          <a:p>
            <a:r>
              <a:rPr lang="en-US" dirty="0" smtClean="0"/>
              <a:t>Shinto, emperor worship</a:t>
            </a:r>
          </a:p>
          <a:p>
            <a:r>
              <a:rPr lang="en-US" dirty="0" smtClean="0"/>
              <a:t>1894-95 – Sino-Japanese War – gained Taiwan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76400"/>
            <a:ext cx="4038600" cy="2756344"/>
          </a:xfrm>
        </p:spPr>
      </p:pic>
    </p:spTree>
    <p:extLst>
      <p:ext uri="{BB962C8B-B14F-4D97-AF65-F5344CB8AC3E}">
        <p14:creationId xmlns:p14="http://schemas.microsoft.com/office/powerpoint/2010/main" val="161919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 III,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Louis-Napoleon Bonaparte, president of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smtClean="0"/>
              <a:t>republic, elected 1848, nephew of NB</a:t>
            </a:r>
            <a:endParaRPr lang="en-US" dirty="0" smtClean="0"/>
          </a:p>
          <a:p>
            <a:r>
              <a:rPr lang="en-US" dirty="0" smtClean="0"/>
              <a:t>Coup </a:t>
            </a:r>
            <a:r>
              <a:rPr lang="en-US" dirty="0" err="1" smtClean="0"/>
              <a:t>d’etat</a:t>
            </a:r>
            <a:r>
              <a:rPr lang="en-US" dirty="0" smtClean="0"/>
              <a:t>, Emperor </a:t>
            </a:r>
            <a:r>
              <a:rPr lang="en-US" dirty="0" smtClean="0"/>
              <a:t>1852 - 1870</a:t>
            </a:r>
          </a:p>
          <a:p>
            <a:r>
              <a:rPr lang="en-US" dirty="0" smtClean="0"/>
              <a:t>1866 Austro-Prussian War – </a:t>
            </a:r>
            <a:r>
              <a:rPr lang="en-US" dirty="0" smtClean="0"/>
              <a:t>Austrians/Italians v</a:t>
            </a:r>
            <a:r>
              <a:rPr lang="en-US" dirty="0" smtClean="0"/>
              <a:t>. Prussia, France </a:t>
            </a:r>
            <a:r>
              <a:rPr lang="en-US" dirty="0" smtClean="0"/>
              <a:t>neutral, Austrians lost</a:t>
            </a:r>
          </a:p>
          <a:p>
            <a:r>
              <a:rPr lang="en-US" dirty="0" smtClean="0"/>
              <a:t>Franco-Prussian War</a:t>
            </a:r>
            <a:endParaRPr lang="en-US" dirty="0" smtClean="0"/>
          </a:p>
          <a:p>
            <a:r>
              <a:rPr lang="en-US" dirty="0" smtClean="0"/>
              <a:t>Intervention in Mexico</a:t>
            </a:r>
          </a:p>
          <a:p>
            <a:r>
              <a:rPr lang="en-US" dirty="0" smtClean="0"/>
              <a:t>Protected Papal States from Italian unification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76400"/>
            <a:ext cx="2362200" cy="3420474"/>
          </a:xfrm>
        </p:spPr>
      </p:pic>
    </p:spTree>
    <p:extLst>
      <p:ext uri="{BB962C8B-B14F-4D97-AF65-F5344CB8AC3E}">
        <p14:creationId xmlns:p14="http://schemas.microsoft.com/office/powerpoint/2010/main" val="399383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62000"/>
            <a:ext cx="4245780" cy="5550040"/>
          </a:xfrm>
        </p:spPr>
      </p:pic>
    </p:spTree>
    <p:extLst>
      <p:ext uri="{BB962C8B-B14F-4D97-AF65-F5344CB8AC3E}">
        <p14:creationId xmlns:p14="http://schemas.microsoft.com/office/powerpoint/2010/main" val="183974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Spanish-American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Maine</a:t>
            </a:r>
          </a:p>
          <a:p>
            <a:r>
              <a:rPr lang="en-US" dirty="0" smtClean="0"/>
              <a:t>Battle of Manila Bay – Dewey</a:t>
            </a:r>
          </a:p>
          <a:p>
            <a:r>
              <a:rPr lang="en-US" dirty="0" smtClean="0"/>
              <a:t>Battle of San Juan Hill – Rough Riders, Roosevelt</a:t>
            </a:r>
          </a:p>
          <a:p>
            <a:r>
              <a:rPr lang="en-US" dirty="0" smtClean="0"/>
              <a:t>Treaty of Paris – Guam, Puerto Rico, Philippines</a:t>
            </a:r>
          </a:p>
          <a:p>
            <a:r>
              <a:rPr lang="en-US" dirty="0" smtClean="0"/>
              <a:t>Malaria</a:t>
            </a:r>
          </a:p>
          <a:p>
            <a:r>
              <a:rPr lang="en-US" dirty="0" smtClean="0"/>
              <a:t>Yellow journalism</a:t>
            </a:r>
          </a:p>
          <a:p>
            <a:r>
              <a:rPr lang="en-US" dirty="0" smtClean="0"/>
              <a:t>Expansionism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5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French Intervention in Mexico, 1864-67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1864 - Nap III tries to establish French empire in Mexico</a:t>
            </a:r>
          </a:p>
          <a:p>
            <a:r>
              <a:rPr lang="en-US" dirty="0" smtClean="0"/>
              <a:t>Interrupts term of President Benito Juarez (1858-71)</a:t>
            </a:r>
          </a:p>
          <a:p>
            <a:r>
              <a:rPr lang="en-US" dirty="0" smtClean="0"/>
              <a:t>Archduke Maximilian of Austria crowned Emperor Maximilian of Mexico, appeasement of Austrians</a:t>
            </a:r>
          </a:p>
          <a:p>
            <a:r>
              <a:rPr lang="en-US" dirty="0" smtClean="0"/>
              <a:t>Guerrilla warfare led by Juarez</a:t>
            </a:r>
          </a:p>
          <a:p>
            <a:r>
              <a:rPr lang="en-US" dirty="0" smtClean="0"/>
              <a:t>1865 – US commits troops and supplies to Juarez</a:t>
            </a:r>
          </a:p>
          <a:p>
            <a:r>
              <a:rPr lang="en-US" dirty="0" smtClean="0"/>
              <a:t>1866 – France withdraws troops</a:t>
            </a:r>
          </a:p>
          <a:p>
            <a:r>
              <a:rPr lang="en-US" dirty="0" smtClean="0"/>
              <a:t>1867 - Maximilian captured and executed by Mexican Republicans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1026" name="Picture 2" descr="Benito Pablo Juárez Garcí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1890713" cy="238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f/f8/Emperador_Maximiliano_I_de_Mexico.jpg/800px-Emperador_Maximiliano_I_de_Mexi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43200"/>
            <a:ext cx="2275271" cy="309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468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Luncheon on the Grass </a:t>
            </a:r>
            <a:r>
              <a:rPr lang="en-US" dirty="0" smtClean="0"/>
              <a:t>by </a:t>
            </a:r>
            <a:r>
              <a:rPr lang="en-US" dirty="0" err="1" smtClean="0"/>
              <a:t>Manet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Pre-impressionist</a:t>
            </a:r>
          </a:p>
          <a:p>
            <a:r>
              <a:rPr lang="en-US" dirty="0" smtClean="0"/>
              <a:t>Salon de Refuse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Edouard Manet - Luncheon on the Grass - Google Art 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81200"/>
            <a:ext cx="4784538" cy="371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936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Execution of Maximilian</a:t>
            </a:r>
            <a:br>
              <a:rPr lang="en-US" dirty="0" smtClean="0"/>
            </a:br>
            <a:r>
              <a:rPr lang="en-US" dirty="0" smtClean="0"/>
              <a:t>by Eduard </a:t>
            </a:r>
            <a:r>
              <a:rPr lang="en-US" dirty="0" err="1" smtClean="0"/>
              <a:t>Manet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upload.wikimedia.org/wikipedia/commons/thumb/4/40/Edouard_Manet_022.jpg/800px-Edouard_Manet_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617" y="1524000"/>
            <a:ext cx="5548981" cy="469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155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Les </a:t>
            </a:r>
            <a:r>
              <a:rPr lang="en-US" i="1" dirty="0" err="1" smtClean="0"/>
              <a:t>Miserarbles</a:t>
            </a:r>
            <a:r>
              <a:rPr lang="en-US" i="1" dirty="0" smtClean="0"/>
              <a:t> </a:t>
            </a:r>
            <a:r>
              <a:rPr lang="en-US" dirty="0" smtClean="0"/>
              <a:t>by Victor Hugo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Published in 1862</a:t>
            </a:r>
          </a:p>
          <a:p>
            <a:r>
              <a:rPr lang="en-US" dirty="0" smtClean="0"/>
              <a:t>Hugo went into exile during Nap III’s reign</a:t>
            </a:r>
          </a:p>
          <a:p>
            <a:r>
              <a:rPr lang="en-US" dirty="0" smtClean="0"/>
              <a:t>Jean </a:t>
            </a:r>
            <a:r>
              <a:rPr lang="en-US" dirty="0" err="1" smtClean="0"/>
              <a:t>Valjean</a:t>
            </a:r>
            <a:r>
              <a:rPr lang="en-US" dirty="0" smtClean="0"/>
              <a:t> – jailed for stealing bread</a:t>
            </a:r>
          </a:p>
          <a:p>
            <a:r>
              <a:rPr lang="en-US" dirty="0" smtClean="0"/>
              <a:t>Inspector </a:t>
            </a:r>
            <a:r>
              <a:rPr lang="en-US" dirty="0" err="1" smtClean="0"/>
              <a:t>Javert</a:t>
            </a:r>
            <a:endParaRPr lang="en-US" dirty="0" smtClean="0"/>
          </a:p>
          <a:p>
            <a:r>
              <a:rPr lang="en-US" dirty="0" smtClean="0"/>
              <a:t>Bishop</a:t>
            </a:r>
          </a:p>
          <a:p>
            <a:r>
              <a:rPr lang="en-US" dirty="0" err="1" smtClean="0"/>
              <a:t>Fantine</a:t>
            </a:r>
            <a:endParaRPr lang="en-US" dirty="0" smtClean="0"/>
          </a:p>
          <a:p>
            <a:r>
              <a:rPr lang="en-US" dirty="0" err="1" smtClean="0"/>
              <a:t>Cosette</a:t>
            </a:r>
            <a:endParaRPr lang="en-US" dirty="0" smtClean="0"/>
          </a:p>
          <a:p>
            <a:r>
              <a:rPr lang="en-US" dirty="0" smtClean="0"/>
              <a:t>Marius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5122" name="Picture 2" descr="https://upload.wikimedia.org/wikipedia/commons/9/99/Ebcoset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2971800" cy="4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12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Franco-Prussian War, 1870-71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Napoleon </a:t>
            </a:r>
            <a:r>
              <a:rPr lang="en-US" dirty="0" smtClean="0"/>
              <a:t>III vs. King </a:t>
            </a:r>
            <a:r>
              <a:rPr lang="en-US" dirty="0" smtClean="0"/>
              <a:t>Wilhelm </a:t>
            </a:r>
            <a:r>
              <a:rPr lang="en-US" dirty="0" smtClean="0"/>
              <a:t>I (Prussia)</a:t>
            </a:r>
            <a:endParaRPr lang="en-US" dirty="0" smtClean="0"/>
          </a:p>
          <a:p>
            <a:r>
              <a:rPr lang="en-US" dirty="0" smtClean="0"/>
              <a:t>Chancellor Otto von </a:t>
            </a:r>
            <a:r>
              <a:rPr lang="en-US" dirty="0" smtClean="0"/>
              <a:t>Bismarck pro-German unity</a:t>
            </a:r>
            <a:endParaRPr lang="en-US" dirty="0" smtClean="0"/>
          </a:p>
          <a:p>
            <a:r>
              <a:rPr lang="en-US" dirty="0" smtClean="0"/>
              <a:t>Tried to unite southern to northern German states</a:t>
            </a:r>
            <a:endParaRPr lang="en-US" dirty="0" smtClean="0"/>
          </a:p>
          <a:p>
            <a:r>
              <a:rPr lang="en-US" dirty="0" smtClean="0"/>
              <a:t>The Ems </a:t>
            </a:r>
            <a:r>
              <a:rPr lang="en-US" dirty="0" smtClean="0"/>
              <a:t>Dispatch – meeting between King Wilhelm and French foreign minister</a:t>
            </a:r>
            <a:endParaRPr lang="en-US" dirty="0" smtClean="0"/>
          </a:p>
          <a:p>
            <a:r>
              <a:rPr lang="en-US" dirty="0" smtClean="0"/>
              <a:t>France worried about Hohenzollern </a:t>
            </a:r>
            <a:r>
              <a:rPr lang="en-US" dirty="0" smtClean="0"/>
              <a:t>heir in Spain</a:t>
            </a:r>
          </a:p>
          <a:p>
            <a:r>
              <a:rPr lang="en-US" dirty="0" smtClean="0"/>
              <a:t>Battle of Sedan, </a:t>
            </a:r>
            <a:r>
              <a:rPr lang="en-US" dirty="0" smtClean="0"/>
              <a:t>Nap III captured, swift Prussian victories</a:t>
            </a:r>
            <a:endParaRPr lang="en-US" dirty="0" smtClean="0"/>
          </a:p>
          <a:p>
            <a:r>
              <a:rPr lang="en-US" dirty="0" smtClean="0"/>
              <a:t>Treaty of Frankfurt – Alsace-Lorraine to Prussia</a:t>
            </a:r>
          </a:p>
          <a:p>
            <a:r>
              <a:rPr lang="en-US" dirty="0" smtClean="0"/>
              <a:t>Nap III retired </a:t>
            </a:r>
            <a:r>
              <a:rPr lang="en-US" dirty="0" smtClean="0"/>
              <a:t>to Britain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192" y="1905000"/>
            <a:ext cx="3270607" cy="257596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4191000"/>
            <a:ext cx="3429000" cy="213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1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Risorgimento: Mazzini and Garibaldi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Metternich looking down on Italians: </a:t>
            </a:r>
            <a:r>
              <a:rPr lang="en-US" dirty="0"/>
              <a:t>“Italy is just a geographical expression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Congress of Vienna split up Italy</a:t>
            </a:r>
            <a:endParaRPr lang="en-US" dirty="0" smtClean="0"/>
          </a:p>
          <a:p>
            <a:r>
              <a:rPr lang="en-US" dirty="0" smtClean="0"/>
              <a:t>1831 – Mazzini (writer) forms Young Italy Movement, desires unification</a:t>
            </a:r>
          </a:p>
          <a:p>
            <a:r>
              <a:rPr lang="en-US" dirty="0" smtClean="0"/>
              <a:t>Cavour becomes PM of Sardinia, “brains” of the unification movement</a:t>
            </a:r>
          </a:p>
          <a:p>
            <a:r>
              <a:rPr lang="en-US" dirty="0" smtClean="0"/>
              <a:t>Cavour and Garibaldi become rivals</a:t>
            </a:r>
          </a:p>
          <a:p>
            <a:r>
              <a:rPr lang="en-US" dirty="0" smtClean="0"/>
              <a:t>Garibaldi – the “Sword” of the movement, participated in wars in S. </a:t>
            </a:r>
            <a:r>
              <a:rPr lang="en-US" dirty="0" err="1" smtClean="0"/>
              <a:t>Amer</a:t>
            </a:r>
            <a:r>
              <a:rPr lang="en-US" dirty="0" smtClean="0"/>
              <a:t>, learned guerrilla warfare, his followers wore “red shirts”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237" y="1828800"/>
            <a:ext cx="3651775" cy="2895600"/>
          </a:xfrm>
        </p:spPr>
      </p:pic>
    </p:spTree>
    <p:extLst>
      <p:ext uri="{BB962C8B-B14F-4D97-AF65-F5344CB8AC3E}">
        <p14:creationId xmlns:p14="http://schemas.microsoft.com/office/powerpoint/2010/main" val="25009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Italian Unification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Garibaldi returned to Italy after republics formed in 1848, defended Papal States against Nap III, retreated to mountains, 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smtClean="0"/>
              <a:t>exile (USA)</a:t>
            </a:r>
            <a:endParaRPr lang="en-US" dirty="0"/>
          </a:p>
          <a:p>
            <a:r>
              <a:rPr lang="en-US" dirty="0"/>
              <a:t>1850s – </a:t>
            </a:r>
            <a:r>
              <a:rPr lang="en-US" dirty="0" smtClean="0"/>
              <a:t>came back, defeated </a:t>
            </a:r>
            <a:r>
              <a:rPr lang="en-US" dirty="0"/>
              <a:t>nations of Italy in the name of the King of </a:t>
            </a:r>
            <a:r>
              <a:rPr lang="en-US" dirty="0" smtClean="0"/>
              <a:t>Piedmont/Sardinia </a:t>
            </a:r>
            <a:r>
              <a:rPr lang="en-US" dirty="0"/>
              <a:t>(Victor Emmanuel II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Expedition of a Thousand – bold landing on Sicily, brought Naples and Sicily under Sardinia</a:t>
            </a:r>
            <a:endParaRPr lang="en-US" dirty="0"/>
          </a:p>
          <a:p>
            <a:r>
              <a:rPr lang="en-US" dirty="0"/>
              <a:t>1861 - Handed Italy to Victor Emmanuel II, first king of Italy, “retired”</a:t>
            </a:r>
          </a:p>
          <a:p>
            <a:r>
              <a:rPr lang="en-US" dirty="0"/>
              <a:t>Offered services to </a:t>
            </a:r>
            <a:r>
              <a:rPr lang="en-US" dirty="0" smtClean="0"/>
              <a:t>Lincoln in US Civil War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pic>
        <p:nvPicPr>
          <p:cNvPr id="3074" name="Picture 2" descr="https://upload.wikimedia.org/wikipedia/commons/thumb/e/eb/Garibaldi--Entr%C3%A9e_%C3%A0_Naples.jpg/800px-Garibaldi--Entr%C3%A9e_%C3%A0_Nap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075" y="1551709"/>
            <a:ext cx="3003012" cy="362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746" y="4038600"/>
            <a:ext cx="2594682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48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790</Words>
  <Application>Microsoft Office PowerPoint</Application>
  <PresentationFormat>On-screen Show (4:3)</PresentationFormat>
  <Paragraphs>116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19th Century Part 2</vt:lpstr>
      <vt:lpstr>Napoleon III, </vt:lpstr>
      <vt:lpstr>French Intervention in Mexico, 1864-67</vt:lpstr>
      <vt:lpstr>Luncheon on the Grass by Manet</vt:lpstr>
      <vt:lpstr>Execution of Maximilian by Eduard Manet</vt:lpstr>
      <vt:lpstr>Les Miserarbles by Victor Hugo</vt:lpstr>
      <vt:lpstr>Franco-Prussian War, 1870-71</vt:lpstr>
      <vt:lpstr>Risorgimento: Mazzini and Garibaldi</vt:lpstr>
      <vt:lpstr>Italian Unification</vt:lpstr>
      <vt:lpstr>Risorgimento map</vt:lpstr>
      <vt:lpstr>Charles Darwin’s Origin of Species</vt:lpstr>
      <vt:lpstr>White Man’s Burden by Kipling, 1899</vt:lpstr>
      <vt:lpstr>European Colonization of Africa: “White Man’s Burden”</vt:lpstr>
      <vt:lpstr>Origins of First Boer War, 1880-81</vt:lpstr>
      <vt:lpstr>The Battle of Blood River (Natal) Boers vs. Zulu</vt:lpstr>
      <vt:lpstr>First Boer War, 1880-81</vt:lpstr>
      <vt:lpstr>Second Boer War, 1899-1902</vt:lpstr>
      <vt:lpstr>Japan: 1603-1867, the Edo Period</vt:lpstr>
      <vt:lpstr>Meiji Restoration</vt:lpstr>
      <vt:lpstr>PowerPoint Presentation</vt:lpstr>
      <vt:lpstr>Spanish-American War</vt:lpstr>
    </vt:vector>
  </TitlesOfParts>
  <Company>Fairfax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19th Century Part 2</dc:title>
  <dc:creator>Administrator</dc:creator>
  <cp:lastModifiedBy>Administrator</cp:lastModifiedBy>
  <cp:revision>22</cp:revision>
  <dcterms:created xsi:type="dcterms:W3CDTF">2015-11-16T17:51:01Z</dcterms:created>
  <dcterms:modified xsi:type="dcterms:W3CDTF">2015-11-23T19:18:19Z</dcterms:modified>
</cp:coreProperties>
</file>