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59" r:id="rId5"/>
    <p:sldId id="265" r:id="rId6"/>
    <p:sldId id="260" r:id="rId7"/>
    <p:sldId id="271" r:id="rId8"/>
    <p:sldId id="261" r:id="rId9"/>
    <p:sldId id="264" r:id="rId10"/>
    <p:sldId id="266" r:id="rId11"/>
    <p:sldId id="267" r:id="rId12"/>
    <p:sldId id="269" r:id="rId13"/>
    <p:sldId id="273" r:id="rId14"/>
    <p:sldId id="280" r:id="rId15"/>
    <p:sldId id="274" r:id="rId16"/>
    <p:sldId id="275" r:id="rId17"/>
    <p:sldId id="276" r:id="rId18"/>
    <p:sldId id="277" r:id="rId19"/>
    <p:sldId id="279"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F289F1-8AF3-8E4A-A554-CED416441569}"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342736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289F1-8AF3-8E4A-A554-CED416441569}"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363635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289F1-8AF3-8E4A-A554-CED416441569}"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151587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289F1-8AF3-8E4A-A554-CED416441569}"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177695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289F1-8AF3-8E4A-A554-CED416441569}"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79055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F289F1-8AF3-8E4A-A554-CED416441569}"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420895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F289F1-8AF3-8E4A-A554-CED416441569}" type="datetimeFigureOut">
              <a:rPr lang="en-US" smtClean="0"/>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215834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F289F1-8AF3-8E4A-A554-CED416441569}" type="datetimeFigureOut">
              <a:rPr lang="en-US" smtClean="0"/>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326447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289F1-8AF3-8E4A-A554-CED416441569}" type="datetimeFigureOut">
              <a:rPr lang="en-US" smtClean="0"/>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261583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289F1-8AF3-8E4A-A554-CED416441569}"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385664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289F1-8AF3-8E4A-A554-CED416441569}"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7C82-11DB-254C-8996-095021DF79BA}" type="slidenum">
              <a:rPr lang="en-US" smtClean="0"/>
              <a:t>‹#›</a:t>
            </a:fld>
            <a:endParaRPr lang="en-US"/>
          </a:p>
        </p:txBody>
      </p:sp>
    </p:spTree>
    <p:extLst>
      <p:ext uri="{BB962C8B-B14F-4D97-AF65-F5344CB8AC3E}">
        <p14:creationId xmlns:p14="http://schemas.microsoft.com/office/powerpoint/2010/main" val="119153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289F1-8AF3-8E4A-A554-CED416441569}" type="datetimeFigureOut">
              <a:rPr lang="en-US" smtClean="0"/>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A7C82-11DB-254C-8996-095021DF79BA}" type="slidenum">
              <a:rPr lang="en-US" smtClean="0"/>
              <a:t>‹#›</a:t>
            </a:fld>
            <a:endParaRPr lang="en-US"/>
          </a:p>
        </p:txBody>
      </p:sp>
    </p:spTree>
    <p:extLst>
      <p:ext uri="{BB962C8B-B14F-4D97-AF65-F5344CB8AC3E}">
        <p14:creationId xmlns:p14="http://schemas.microsoft.com/office/powerpoint/2010/main" val="4248703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Mosque" TargetMode="External"/><Relationship Id="rId13" Type="http://schemas.openxmlformats.org/officeDocument/2006/relationships/hyperlink" Target="http://en.wikipedia.org/wiki/Roman_legion" TargetMode="External"/><Relationship Id="rId3" Type="http://schemas.openxmlformats.org/officeDocument/2006/relationships/hyperlink" Target="http://en.wikipedia.org/wiki/Mufti" TargetMode="External"/><Relationship Id="rId7" Type="http://schemas.openxmlformats.org/officeDocument/2006/relationships/hyperlink" Target="http://en.wikipedia.org/wiki/Quran" TargetMode="External"/><Relationship Id="rId12" Type="http://schemas.openxmlformats.org/officeDocument/2006/relationships/hyperlink" Target="http://en.wikipedia.org/wiki/Jesus_Christ" TargetMode="External"/><Relationship Id="rId2" Type="http://schemas.openxmlformats.org/officeDocument/2006/relationships/hyperlink" Target="http://en.wikipedia.org/wiki/Jew" TargetMode="External"/><Relationship Id="rId1" Type="http://schemas.openxmlformats.org/officeDocument/2006/relationships/slideLayout" Target="../slideLayouts/slideLayout2.xml"/><Relationship Id="rId6" Type="http://schemas.openxmlformats.org/officeDocument/2006/relationships/hyperlink" Target="http://en.wikipedia.org/wiki/Bishop" TargetMode="External"/><Relationship Id="rId11" Type="http://schemas.openxmlformats.org/officeDocument/2006/relationships/hyperlink" Target="http://en.wikipedia.org/wiki/Moses" TargetMode="External"/><Relationship Id="rId5" Type="http://schemas.openxmlformats.org/officeDocument/2006/relationships/hyperlink" Target="http://en.wikipedia.org/wiki/Rabbi" TargetMode="External"/><Relationship Id="rId15" Type="http://schemas.openxmlformats.org/officeDocument/2006/relationships/hyperlink" Target="http://en.wikipedia.org/wiki/Alexander_the_Great" TargetMode="External"/><Relationship Id="rId10" Type="http://schemas.openxmlformats.org/officeDocument/2006/relationships/hyperlink" Target="http://en.wikipedia.org/wiki/Synagogue" TargetMode="External"/><Relationship Id="rId4" Type="http://schemas.openxmlformats.org/officeDocument/2006/relationships/hyperlink" Target="http://en.wikipedia.org/wiki/Imam" TargetMode="External"/><Relationship Id="rId9" Type="http://schemas.openxmlformats.org/officeDocument/2006/relationships/hyperlink" Target="http://en.wikipedia.org/wiki/Convent" TargetMode="External"/><Relationship Id="rId14" Type="http://schemas.openxmlformats.org/officeDocument/2006/relationships/hyperlink" Target="http://en.wikipedia.org/wiki/Pillag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T</a:t>
            </a:r>
            <a:r>
              <a:rPr lang="en-US" sz="4000" dirty="0" smtClean="0"/>
              <a:t>he French Revolution, 1798-1799</a:t>
            </a:r>
            <a:endParaRPr lang="en-US" sz="40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84763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1789 - Things Get Bad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Troops to Paris</a:t>
            </a:r>
          </a:p>
          <a:p>
            <a:r>
              <a:rPr lang="en-US" dirty="0" smtClean="0"/>
              <a:t>Necker dismissed</a:t>
            </a:r>
            <a:endParaRPr lang="en-US" dirty="0" smtClean="0"/>
          </a:p>
          <a:p>
            <a:r>
              <a:rPr lang="en-US" dirty="0" smtClean="0"/>
              <a:t>Storming of the Bastille on July 14</a:t>
            </a:r>
          </a:p>
          <a:p>
            <a:r>
              <a:rPr lang="en-US" dirty="0" smtClean="0"/>
              <a:t>Weapons cache, governor murdered</a:t>
            </a:r>
            <a:endParaRPr lang="en-US" dirty="0" smtClean="0"/>
          </a:p>
          <a:p>
            <a:r>
              <a:rPr lang="en-US" dirty="0" smtClean="0"/>
              <a:t>August - </a:t>
            </a:r>
            <a:r>
              <a:rPr lang="en-US" dirty="0" smtClean="0"/>
              <a:t>, Feudalism abolished, Declaration </a:t>
            </a:r>
            <a:r>
              <a:rPr lang="en-US" dirty="0" smtClean="0"/>
              <a:t>of the Rights of Man and the Citizen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01328"/>
            <a:ext cx="4038600" cy="3196781"/>
          </a:xfrm>
        </p:spPr>
      </p:pic>
    </p:spTree>
    <p:extLst>
      <p:ext uri="{BB962C8B-B14F-4D97-AF65-F5344CB8AC3E}">
        <p14:creationId xmlns:p14="http://schemas.microsoft.com/office/powerpoint/2010/main" val="312129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1789 - 1791</a:t>
            </a:r>
            <a:endParaRPr lang="en-US" dirty="0"/>
          </a:p>
        </p:txBody>
      </p:sp>
      <p:sp>
        <p:nvSpPr>
          <p:cNvPr id="3" name="Content Placeholder 2"/>
          <p:cNvSpPr>
            <a:spLocks noGrp="1"/>
          </p:cNvSpPr>
          <p:nvPr>
            <p:ph sz="half" idx="1"/>
          </p:nvPr>
        </p:nvSpPr>
        <p:spPr/>
        <p:txBody>
          <a:bodyPr>
            <a:noAutofit/>
          </a:bodyPr>
          <a:lstStyle/>
          <a:p>
            <a:r>
              <a:rPr lang="en-US" sz="1800" dirty="0" smtClean="0"/>
              <a:t>Working on new constitution</a:t>
            </a:r>
          </a:p>
          <a:p>
            <a:r>
              <a:rPr lang="en-US" sz="1800" dirty="0" smtClean="0"/>
              <a:t>Women’s March on Versailles</a:t>
            </a:r>
            <a:endParaRPr lang="en-US" sz="1800" dirty="0" smtClean="0"/>
          </a:p>
          <a:p>
            <a:r>
              <a:rPr lang="en-US" sz="1800" dirty="0" err="1" smtClean="0"/>
              <a:t>Tuileries</a:t>
            </a:r>
            <a:r>
              <a:rPr lang="en-US" sz="1800" dirty="0" smtClean="0"/>
              <a:t> house arrest</a:t>
            </a:r>
          </a:p>
          <a:p>
            <a:r>
              <a:rPr lang="en-US" sz="1800" dirty="0" smtClean="0"/>
              <a:t>The </a:t>
            </a:r>
            <a:r>
              <a:rPr lang="en-US" sz="1800" dirty="0" err="1" smtClean="0"/>
              <a:t>Emigrees</a:t>
            </a:r>
            <a:endParaRPr lang="en-US" sz="1800" dirty="0" smtClean="0"/>
          </a:p>
          <a:p>
            <a:r>
              <a:rPr lang="en-US" sz="1800" dirty="0" smtClean="0"/>
              <a:t> Royal Flight to </a:t>
            </a:r>
            <a:r>
              <a:rPr lang="en-US" sz="1800" dirty="0" err="1" smtClean="0"/>
              <a:t>Varennes</a:t>
            </a:r>
            <a:r>
              <a:rPr lang="en-US" sz="1800" dirty="0" smtClean="0"/>
              <a:t>, June </a:t>
            </a:r>
            <a:r>
              <a:rPr lang="en-US" sz="1800" dirty="0" smtClean="0"/>
              <a:t>1791</a:t>
            </a:r>
          </a:p>
          <a:p>
            <a:r>
              <a:rPr lang="en-US" sz="1800" dirty="0" smtClean="0"/>
              <a:t>Jacobins – Republic versus Constitutional Monarchy</a:t>
            </a:r>
          </a:p>
          <a:p>
            <a:r>
              <a:rPr lang="en-US" sz="1800" dirty="0" smtClean="0"/>
              <a:t>1791 Massacre at Champ de Mars – Lafayette</a:t>
            </a:r>
          </a:p>
          <a:p>
            <a:r>
              <a:rPr lang="en-US" sz="1800" dirty="0" smtClean="0"/>
              <a:t>August 1791 - Declaration of </a:t>
            </a:r>
            <a:r>
              <a:rPr lang="en-US" sz="1800" dirty="0" err="1" smtClean="0"/>
              <a:t>Pillnitz</a:t>
            </a:r>
            <a:r>
              <a:rPr lang="en-US" sz="1800" dirty="0" smtClean="0"/>
              <a:t> – HRE Leopold II, Frederick William II of Prussia</a:t>
            </a:r>
          </a:p>
          <a:p>
            <a:r>
              <a:rPr lang="en-US" sz="1800" dirty="0" smtClean="0"/>
              <a:t>1791 – Constitution (constitutional monarchy)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91100" y="1825668"/>
            <a:ext cx="3352800" cy="17526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00" y="4189170"/>
            <a:ext cx="3144033" cy="2279424"/>
          </a:xfrm>
          <a:prstGeom prst="rect">
            <a:avLst/>
          </a:prstGeom>
        </p:spPr>
      </p:pic>
    </p:spTree>
    <p:extLst>
      <p:ext uri="{BB962C8B-B14F-4D97-AF65-F5344CB8AC3E}">
        <p14:creationId xmlns:p14="http://schemas.microsoft.com/office/powerpoint/2010/main" val="23390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French Revolutionary Wars:</a:t>
            </a:r>
            <a:br>
              <a:rPr lang="en-US" dirty="0" smtClean="0"/>
            </a:br>
            <a:r>
              <a:rPr lang="en-US" sz="3600" dirty="0" smtClean="0"/>
              <a:t>The War of the First </a:t>
            </a:r>
            <a:r>
              <a:rPr lang="en-US" sz="3600" dirty="0" smtClean="0"/>
              <a:t>Coalition 1792 - 1802</a:t>
            </a:r>
            <a:endParaRPr lang="en-US" sz="3600" dirty="0"/>
          </a:p>
        </p:txBody>
      </p:sp>
      <p:sp>
        <p:nvSpPr>
          <p:cNvPr id="3" name="Content Placeholder 2"/>
          <p:cNvSpPr>
            <a:spLocks noGrp="1"/>
          </p:cNvSpPr>
          <p:nvPr>
            <p:ph sz="half" idx="1"/>
          </p:nvPr>
        </p:nvSpPr>
        <p:spPr/>
        <p:txBody>
          <a:bodyPr>
            <a:normAutofit/>
          </a:bodyPr>
          <a:lstStyle/>
          <a:p>
            <a:r>
              <a:rPr lang="en-US" dirty="0" smtClean="0"/>
              <a:t>April </a:t>
            </a:r>
            <a:r>
              <a:rPr lang="en-US" dirty="0" smtClean="0"/>
              <a:t>1792 - France declares war on </a:t>
            </a:r>
            <a:r>
              <a:rPr lang="en-US" dirty="0" smtClean="0"/>
              <a:t>Austria</a:t>
            </a:r>
          </a:p>
          <a:p>
            <a:r>
              <a:rPr lang="en-US" dirty="0" smtClean="0"/>
              <a:t>King and some revs agree</a:t>
            </a:r>
            <a:endParaRPr lang="en-US" dirty="0" smtClean="0"/>
          </a:p>
          <a:p>
            <a:r>
              <a:rPr lang="en-US" dirty="0" smtClean="0"/>
              <a:t>Prussia and the Brunswick </a:t>
            </a:r>
            <a:r>
              <a:rPr lang="en-US" dirty="0" smtClean="0"/>
              <a:t>Manifesto</a:t>
            </a:r>
            <a:endParaRPr lang="en-US" dirty="0" smtClean="0"/>
          </a:p>
          <a:p>
            <a:r>
              <a:rPr lang="en-US" dirty="0" smtClean="0"/>
              <a:t>National Assembly declares republic, 1400 killed in riots</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46700"/>
            <a:ext cx="4038600" cy="3230880"/>
          </a:xfrm>
        </p:spPr>
      </p:pic>
    </p:spTree>
    <p:extLst>
      <p:ext uri="{BB962C8B-B14F-4D97-AF65-F5344CB8AC3E}">
        <p14:creationId xmlns:p14="http://schemas.microsoft.com/office/powerpoint/2010/main" val="217821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Rev. Wars, cont.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September - new constitution of 1792, 1</a:t>
            </a:r>
            <a:r>
              <a:rPr lang="en-US" baseline="30000" dirty="0" smtClean="0"/>
              <a:t>st</a:t>
            </a:r>
            <a:r>
              <a:rPr lang="en-US" dirty="0" smtClean="0"/>
              <a:t> French Republic</a:t>
            </a:r>
          </a:p>
          <a:p>
            <a:r>
              <a:rPr lang="en-US" dirty="0" smtClean="0"/>
              <a:t>1793 – Louis and Marie </a:t>
            </a:r>
            <a:r>
              <a:rPr lang="en-US" dirty="0" smtClean="0"/>
              <a:t>guillotined for “conspiring”</a:t>
            </a:r>
            <a:endParaRPr lang="en-US" dirty="0" smtClean="0"/>
          </a:p>
          <a:p>
            <a:r>
              <a:rPr lang="en-US" dirty="0" smtClean="0"/>
              <a:t>February – declares war on Great Britain and Dutch Republic</a:t>
            </a:r>
          </a:p>
          <a:p>
            <a:r>
              <a:rPr lang="en-US" dirty="0" smtClean="0"/>
              <a:t>Levee en masse – one million</a:t>
            </a:r>
          </a:p>
          <a:p>
            <a:r>
              <a:rPr lang="en-US" dirty="0" smtClean="0"/>
              <a:t>April 1793 – Committee on Public Safety led by Robespierre</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600200"/>
            <a:ext cx="3903421" cy="2693361"/>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556" y="3735387"/>
            <a:ext cx="1914525" cy="2390775"/>
          </a:xfrm>
          <a:prstGeom prst="rect">
            <a:avLst/>
          </a:prstGeom>
        </p:spPr>
      </p:pic>
    </p:spTree>
    <p:extLst>
      <p:ext uri="{BB962C8B-B14F-4D97-AF65-F5344CB8AC3E}">
        <p14:creationId xmlns:p14="http://schemas.microsoft.com/office/powerpoint/2010/main" val="402747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of Marat</a:t>
            </a:r>
            <a:endParaRPr lang="en-US" dirty="0"/>
          </a:p>
        </p:txBody>
      </p:sp>
      <p:sp>
        <p:nvSpPr>
          <p:cNvPr id="3" name="Content Placeholder 2"/>
          <p:cNvSpPr>
            <a:spLocks noGrp="1"/>
          </p:cNvSpPr>
          <p:nvPr>
            <p:ph sz="half" idx="1"/>
          </p:nvPr>
        </p:nvSpPr>
        <p:spPr/>
        <p:txBody>
          <a:bodyPr/>
          <a:lstStyle/>
          <a:p>
            <a:r>
              <a:rPr lang="en-US" dirty="0" smtClean="0"/>
              <a:t>Jacques Louis-David - Jacobin</a:t>
            </a:r>
          </a:p>
          <a:p>
            <a:r>
              <a:rPr lang="en-US" dirty="0" smtClean="0"/>
              <a:t>Jean-Jacques Marat – radical killed by Charlotte Corday in 1793</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72417" y="1496684"/>
            <a:ext cx="3720230" cy="4645661"/>
          </a:xfrm>
        </p:spPr>
      </p:pic>
    </p:spTree>
    <p:extLst>
      <p:ext uri="{BB962C8B-B14F-4D97-AF65-F5344CB8AC3E}">
        <p14:creationId xmlns:p14="http://schemas.microsoft.com/office/powerpoint/2010/main" val="23213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Reign of Terror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April 1793 – Committee on Public Safety led by Robespierre</a:t>
            </a:r>
          </a:p>
          <a:p>
            <a:r>
              <a:rPr lang="en-US" dirty="0" smtClean="0"/>
              <a:t>40,000 executions by gun and guillotine in Paris</a:t>
            </a:r>
          </a:p>
          <a:p>
            <a:r>
              <a:rPr lang="en-US" dirty="0" smtClean="0"/>
              <a:t>July 1793 – royalist revolt in Toulon put </a:t>
            </a:r>
            <a:r>
              <a:rPr lang="en-US" dirty="0" smtClean="0"/>
              <a:t>down (Napoleon Bonaparte)</a:t>
            </a:r>
            <a:endParaRPr lang="en-US" dirty="0" smtClean="0"/>
          </a:p>
          <a:p>
            <a:r>
              <a:rPr lang="en-US" dirty="0" smtClean="0"/>
              <a:t>July 1794 – </a:t>
            </a:r>
            <a:r>
              <a:rPr lang="en-US" dirty="0" err="1" smtClean="0"/>
              <a:t>Thermidorean</a:t>
            </a:r>
            <a:r>
              <a:rPr lang="en-US" dirty="0" smtClean="0"/>
              <a:t> Reaction, National </a:t>
            </a:r>
            <a:r>
              <a:rPr lang="en-US" dirty="0" smtClean="0"/>
              <a:t>Convention</a:t>
            </a:r>
          </a:p>
          <a:p>
            <a:r>
              <a:rPr lang="en-US" dirty="0" smtClean="0"/>
              <a:t>Robespierre executed</a:t>
            </a:r>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00461" y="1600200"/>
            <a:ext cx="2959473" cy="290917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696" y="3184143"/>
            <a:ext cx="2218476" cy="3097593"/>
          </a:xfrm>
          <a:prstGeom prst="rect">
            <a:avLst/>
          </a:prstGeom>
        </p:spPr>
      </p:pic>
    </p:spTree>
    <p:extLst>
      <p:ext uri="{BB962C8B-B14F-4D97-AF65-F5344CB8AC3E}">
        <p14:creationId xmlns:p14="http://schemas.microsoft.com/office/powerpoint/2010/main" val="388288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Government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1795 – peace with Prussia and Spain</a:t>
            </a:r>
          </a:p>
          <a:p>
            <a:r>
              <a:rPr lang="en-US" dirty="0" smtClean="0"/>
              <a:t>August – new constitution - bicameral</a:t>
            </a:r>
          </a:p>
          <a:p>
            <a:r>
              <a:rPr lang="en-US" dirty="0" smtClean="0"/>
              <a:t>Republic</a:t>
            </a:r>
          </a:p>
          <a:p>
            <a:r>
              <a:rPr lang="en-US" dirty="0" smtClean="0"/>
              <a:t>The </a:t>
            </a:r>
            <a:r>
              <a:rPr lang="en-US" dirty="0" smtClean="0"/>
              <a:t>Directory – Five people</a:t>
            </a:r>
            <a:endParaRPr lang="en-US" dirty="0" smtClean="0"/>
          </a:p>
          <a:p>
            <a:r>
              <a:rPr lang="en-US" dirty="0" smtClean="0"/>
              <a:t>Legislature - council of elders, council of 500</a:t>
            </a:r>
          </a:p>
          <a:p>
            <a:r>
              <a:rPr lang="en-US" dirty="0" smtClean="0"/>
              <a:t>October 1795 - royalist uprising, seized </a:t>
            </a:r>
            <a:r>
              <a:rPr lang="en-US" dirty="0" err="1" smtClean="0"/>
              <a:t>Tuileries</a:t>
            </a:r>
            <a:r>
              <a:rPr lang="en-US" dirty="0" smtClean="0"/>
              <a:t>, Napoleon saves the day</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3786" y="1600200"/>
            <a:ext cx="3149088" cy="4074090"/>
          </a:xfrm>
        </p:spPr>
      </p:pic>
    </p:spTree>
    <p:extLst>
      <p:ext uri="{BB962C8B-B14F-4D97-AF65-F5344CB8AC3E}">
        <p14:creationId xmlns:p14="http://schemas.microsoft.com/office/powerpoint/2010/main" val="3605674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Napoleon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1796 - Napoleon sent to Italy to fight Austria</a:t>
            </a:r>
          </a:p>
          <a:p>
            <a:r>
              <a:rPr lang="en-US" dirty="0" smtClean="0"/>
              <a:t>Oct. 1797 – peace with Austria, Treaty of Campo </a:t>
            </a:r>
            <a:r>
              <a:rPr lang="en-US" dirty="0" err="1" smtClean="0"/>
              <a:t>Formio</a:t>
            </a:r>
            <a:r>
              <a:rPr lang="en-US" dirty="0" smtClean="0"/>
              <a:t>, ends 1st Coalition</a:t>
            </a:r>
          </a:p>
          <a:p>
            <a:r>
              <a:rPr lang="en-US" dirty="0" smtClean="0"/>
              <a:t>1798 – Napoleon takes Malta and invades Egypt, defeats </a:t>
            </a:r>
            <a:r>
              <a:rPr lang="en-US" dirty="0" err="1" smtClean="0"/>
              <a:t>Mamluks</a:t>
            </a:r>
            <a:endParaRPr lang="en-US" dirty="0" smtClean="0"/>
          </a:p>
          <a:p>
            <a:r>
              <a:rPr lang="en-US" dirty="0" smtClean="0"/>
              <a:t>Battle of the Nile</a:t>
            </a:r>
          </a:p>
          <a:p>
            <a:r>
              <a:rPr lang="en-US" dirty="0" smtClean="0"/>
              <a:t>Admiral Horatio </a:t>
            </a:r>
            <a:r>
              <a:rPr lang="en-US" dirty="0" smtClean="0"/>
              <a:t>Nelson wins</a:t>
            </a:r>
            <a:endParaRPr lang="en-US" dirty="0" smtClean="0"/>
          </a:p>
          <a:p>
            <a:r>
              <a:rPr lang="en-US" dirty="0" smtClean="0"/>
              <a:t>Napoleon invades Syria</a:t>
            </a:r>
          </a:p>
          <a:p>
            <a:r>
              <a:rPr lang="en-US" dirty="0" smtClean="0"/>
              <a:t>1799 – Napoleon back to France</a:t>
            </a:r>
          </a:p>
          <a:p>
            <a:endParaRPr lang="en-US" dirty="0" smtClean="0"/>
          </a:p>
          <a:p>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617" y="1584541"/>
            <a:ext cx="3789191" cy="2244966"/>
          </a:xfrm>
          <a:prstGeom prst="rect">
            <a:avLst/>
          </a:prstGeo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4000" y="3582443"/>
            <a:ext cx="2229300" cy="2354893"/>
          </a:xfrm>
        </p:spPr>
      </p:pic>
    </p:spTree>
    <p:extLst>
      <p:ext uri="{BB962C8B-B14F-4D97-AF65-F5344CB8AC3E}">
        <p14:creationId xmlns:p14="http://schemas.microsoft.com/office/powerpoint/2010/main" val="417140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to his soldiers</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peoples we will be living alongside are Muslims; their first article of faith is "There is no other god but God, and Mahomet is his prophet". Do not contradict them; treat them as you treated the </a:t>
            </a:r>
            <a:r>
              <a:rPr lang="en-US" dirty="0">
                <a:hlinkClick r:id="rId2" tooltip="Jew"/>
              </a:rPr>
              <a:t>Jews</a:t>
            </a:r>
            <a:r>
              <a:rPr lang="en-US" dirty="0"/>
              <a:t>, the Italians; respect their </a:t>
            </a:r>
            <a:r>
              <a:rPr lang="en-US" dirty="0" err="1">
                <a:hlinkClick r:id="rId3" tooltip="Mufti"/>
              </a:rPr>
              <a:t>muftis</a:t>
            </a:r>
            <a:r>
              <a:rPr lang="en-US" dirty="0" err="1"/>
              <a:t>and</a:t>
            </a:r>
            <a:r>
              <a:rPr lang="en-US" dirty="0"/>
              <a:t> their </a:t>
            </a:r>
            <a:r>
              <a:rPr lang="en-US" dirty="0">
                <a:hlinkClick r:id="rId4" tooltip="Imam"/>
              </a:rPr>
              <a:t>imams</a:t>
            </a:r>
            <a:r>
              <a:rPr lang="en-US" dirty="0"/>
              <a:t>, as you respected their </a:t>
            </a:r>
            <a:r>
              <a:rPr lang="en-US" dirty="0">
                <a:hlinkClick r:id="rId5" tooltip="Rabbi"/>
              </a:rPr>
              <a:t>rabbis</a:t>
            </a:r>
            <a:r>
              <a:rPr lang="en-US" dirty="0"/>
              <a:t> and </a:t>
            </a:r>
            <a:r>
              <a:rPr lang="en-US" dirty="0">
                <a:hlinkClick r:id="rId6" tooltip="Bishop"/>
              </a:rPr>
              <a:t>bishops</a:t>
            </a:r>
            <a:r>
              <a:rPr lang="en-US" dirty="0"/>
              <a:t>. Have the same tolerance for the ceremonies prescribed by the </a:t>
            </a:r>
            <a:r>
              <a:rPr lang="en-US" dirty="0">
                <a:hlinkClick r:id="rId7" tooltip="Quran"/>
              </a:rPr>
              <a:t>Quran</a:t>
            </a:r>
            <a:r>
              <a:rPr lang="en-US" dirty="0"/>
              <a:t>, for their </a:t>
            </a:r>
            <a:r>
              <a:rPr lang="en-US" dirty="0">
                <a:hlinkClick r:id="rId8" tooltip="Mosque"/>
              </a:rPr>
              <a:t>mosques</a:t>
            </a:r>
            <a:r>
              <a:rPr lang="en-US" dirty="0"/>
              <a:t>, as you had for the </a:t>
            </a:r>
            <a:r>
              <a:rPr lang="en-US" dirty="0">
                <a:hlinkClick r:id="rId9" tooltip="Convent"/>
              </a:rPr>
              <a:t>convents</a:t>
            </a:r>
            <a:r>
              <a:rPr lang="en-US" dirty="0"/>
              <a:t>, for the </a:t>
            </a:r>
            <a:r>
              <a:rPr lang="en-US" dirty="0">
                <a:hlinkClick r:id="rId10" tooltip="Synagogue"/>
              </a:rPr>
              <a:t>synagogues</a:t>
            </a:r>
            <a:r>
              <a:rPr lang="en-US" dirty="0"/>
              <a:t>, for the religion of </a:t>
            </a:r>
            <a:r>
              <a:rPr lang="en-US" dirty="0">
                <a:hlinkClick r:id="rId11" tooltip="Moses"/>
              </a:rPr>
              <a:t>Moses</a:t>
            </a:r>
            <a:r>
              <a:rPr lang="en-US" dirty="0"/>
              <a:t> and that </a:t>
            </a:r>
            <a:r>
              <a:rPr lang="en-US" dirty="0" err="1"/>
              <a:t>of</a:t>
            </a:r>
            <a:r>
              <a:rPr lang="en-US" dirty="0" err="1">
                <a:hlinkClick r:id="rId12" tooltip="Jesus Christ"/>
              </a:rPr>
              <a:t>Jesus</a:t>
            </a:r>
            <a:r>
              <a:rPr lang="en-US" dirty="0">
                <a:hlinkClick r:id="rId12" tooltip="Jesus Christ"/>
              </a:rPr>
              <a:t> Christ</a:t>
            </a:r>
            <a:r>
              <a:rPr lang="en-US" dirty="0"/>
              <a:t>. The </a:t>
            </a:r>
            <a:r>
              <a:rPr lang="en-US" dirty="0">
                <a:hlinkClick r:id="rId13" tooltip="Roman legion"/>
              </a:rPr>
              <a:t>Roman legions</a:t>
            </a:r>
            <a:r>
              <a:rPr lang="en-US" dirty="0"/>
              <a:t> used to protect all religions. You will here find different customs to those of Europe, you must get accustomed to them. The people among whom we are going treat women differently to us; but in every country whoever violates one is a monster. </a:t>
            </a:r>
            <a:r>
              <a:rPr lang="en-US" dirty="0">
                <a:hlinkClick r:id="rId14" tooltip="Pillage"/>
              </a:rPr>
              <a:t>Pillaging</a:t>
            </a:r>
            <a:r>
              <a:rPr lang="en-US" dirty="0"/>
              <a:t> only enriches a small number of men; it </a:t>
            </a:r>
            <a:r>
              <a:rPr lang="en-US" dirty="0" err="1"/>
              <a:t>dishonours</a:t>
            </a:r>
            <a:r>
              <a:rPr lang="en-US" dirty="0"/>
              <a:t> us, it destroys our resources; it makes enemies of the people who it is in our interest to have as our friends. The first city we will encounter was built by </a:t>
            </a:r>
            <a:r>
              <a:rPr lang="en-US" dirty="0">
                <a:hlinkClick r:id="rId15" tooltip="Alexander the Great"/>
              </a:rPr>
              <a:t>Alexander [the Great]</a:t>
            </a:r>
            <a:r>
              <a:rPr lang="en-US" dirty="0"/>
              <a:t>. We shall find at every step great remains worthy of exciting French emulation.</a:t>
            </a:r>
          </a:p>
        </p:txBody>
      </p:sp>
    </p:spTree>
    <p:extLst>
      <p:ext uri="{BB962C8B-B14F-4D97-AF65-F5344CB8AC3E}">
        <p14:creationId xmlns:p14="http://schemas.microsoft.com/office/powerpoint/2010/main" val="91996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Rosetta Stone</a:t>
            </a:r>
            <a:endParaRPr lang="en-US" dirty="0"/>
          </a:p>
        </p:txBody>
      </p:sp>
      <p:sp>
        <p:nvSpPr>
          <p:cNvPr id="4" name="Content Placeholder 3"/>
          <p:cNvSpPr>
            <a:spLocks noGrp="1"/>
          </p:cNvSpPr>
          <p:nvPr>
            <p:ph sz="half" idx="1"/>
          </p:nvPr>
        </p:nvSpPr>
        <p:spPr/>
        <p:txBody>
          <a:bodyPr/>
          <a:lstStyle/>
          <a:p>
            <a:r>
              <a:rPr lang="en-US" dirty="0" smtClean="0"/>
              <a:t>Same text in hieroglyphics, Demotic and ancient Greek</a:t>
            </a:r>
          </a:p>
          <a:p>
            <a:r>
              <a:rPr lang="en-US" dirty="0" smtClean="0"/>
              <a:t>Inscribed in 196 BC under Ptolemy V</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9303" y="1841326"/>
            <a:ext cx="3641026" cy="4259715"/>
          </a:xfrm>
        </p:spPr>
      </p:pic>
    </p:spTree>
    <p:extLst>
      <p:ext uri="{BB962C8B-B14F-4D97-AF65-F5344CB8AC3E}">
        <p14:creationId xmlns:p14="http://schemas.microsoft.com/office/powerpoint/2010/main" val="122830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Feudalism</a:t>
            </a:r>
            <a:endParaRPr lang="en-US" dirty="0"/>
          </a:p>
        </p:txBody>
      </p:sp>
      <p:sp>
        <p:nvSpPr>
          <p:cNvPr id="3" name="Content Placeholder 2"/>
          <p:cNvSpPr>
            <a:spLocks noGrp="1"/>
          </p:cNvSpPr>
          <p:nvPr>
            <p:ph sz="half" idx="1"/>
          </p:nvPr>
        </p:nvSpPr>
        <p:spPr/>
        <p:txBody>
          <a:bodyPr/>
          <a:lstStyle/>
          <a:p>
            <a:r>
              <a:rPr lang="en-US" dirty="0" smtClean="0"/>
              <a:t>System of land ownership</a:t>
            </a:r>
          </a:p>
          <a:p>
            <a:r>
              <a:rPr lang="en-US" dirty="0" smtClean="0"/>
              <a:t>Since 10</a:t>
            </a:r>
            <a:r>
              <a:rPr lang="en-US" baseline="30000" dirty="0" smtClean="0"/>
              <a:t>th</a:t>
            </a:r>
            <a:r>
              <a:rPr lang="en-US" dirty="0" smtClean="0"/>
              <a:t> century</a:t>
            </a:r>
          </a:p>
          <a:p>
            <a:r>
              <a:rPr lang="en-US" dirty="0" smtClean="0"/>
              <a:t>Lord, Vassal, Fief</a:t>
            </a:r>
          </a:p>
          <a:p>
            <a:r>
              <a:rPr lang="en-US" dirty="0" smtClean="0"/>
              <a:t>Inheritance to nobility</a:t>
            </a:r>
          </a:p>
          <a:p>
            <a:r>
              <a:rPr lang="en-US" dirty="0" smtClean="0"/>
              <a:t>Hard to leave contract</a:t>
            </a:r>
          </a:p>
          <a:p>
            <a:r>
              <a:rPr lang="en-US" dirty="0" smtClean="0"/>
              <a:t>Lack of freedom, no ownership of land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16274"/>
            <a:ext cx="4038600" cy="4020855"/>
          </a:xfrm>
        </p:spPr>
      </p:pic>
    </p:spTree>
    <p:extLst>
      <p:ext uri="{BB962C8B-B14F-4D97-AF65-F5344CB8AC3E}">
        <p14:creationId xmlns:p14="http://schemas.microsoft.com/office/powerpoint/2010/main" val="54787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Revolution, 1799</a:t>
            </a:r>
            <a:endParaRPr lang="en-US" dirty="0"/>
          </a:p>
        </p:txBody>
      </p:sp>
      <p:sp>
        <p:nvSpPr>
          <p:cNvPr id="3" name="Content Placeholder 2"/>
          <p:cNvSpPr>
            <a:spLocks noGrp="1"/>
          </p:cNvSpPr>
          <p:nvPr>
            <p:ph idx="1"/>
          </p:nvPr>
        </p:nvSpPr>
        <p:spPr/>
        <p:txBody>
          <a:bodyPr/>
          <a:lstStyle/>
          <a:p>
            <a:r>
              <a:rPr lang="en-US" dirty="0" smtClean="0"/>
              <a:t>Directors and two councils unpopular</a:t>
            </a:r>
          </a:p>
          <a:p>
            <a:r>
              <a:rPr lang="en-US" dirty="0" smtClean="0"/>
              <a:t>Jacobins unpopular</a:t>
            </a:r>
          </a:p>
          <a:p>
            <a:r>
              <a:rPr lang="en-US" dirty="0" smtClean="0"/>
              <a:t>Abbe Sieyes plans coup with Napoleon’s help</a:t>
            </a:r>
          </a:p>
          <a:p>
            <a:r>
              <a:rPr lang="en-US" dirty="0" smtClean="0"/>
              <a:t>Resignations</a:t>
            </a:r>
          </a:p>
          <a:p>
            <a:r>
              <a:rPr lang="en-US" dirty="0" smtClean="0"/>
              <a:t>Councils lured outside Paris</a:t>
            </a:r>
          </a:p>
          <a:p>
            <a:r>
              <a:rPr lang="en-US" dirty="0" smtClean="0"/>
              <a:t>Napoleon dissolves legislature</a:t>
            </a:r>
          </a:p>
          <a:p>
            <a:r>
              <a:rPr lang="en-US" dirty="0" smtClean="0"/>
              <a:t>Consulate: Sieyes, Napoleon, </a:t>
            </a:r>
            <a:r>
              <a:rPr lang="en-US" dirty="0" err="1" smtClean="0"/>
              <a:t>Ducos</a:t>
            </a:r>
            <a:endParaRPr lang="en-US" dirty="0" smtClean="0"/>
          </a:p>
          <a:p>
            <a:endParaRPr lang="en-US" dirty="0"/>
          </a:p>
        </p:txBody>
      </p:sp>
    </p:spTree>
    <p:extLst>
      <p:ext uri="{BB962C8B-B14F-4D97-AF65-F5344CB8AC3E}">
        <p14:creationId xmlns:p14="http://schemas.microsoft.com/office/powerpoint/2010/main" val="328221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Caricature of Feudalism</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830200" y="358824"/>
            <a:ext cx="3589014" cy="4441776"/>
          </a:xfrm>
        </p:spPr>
      </p:pic>
      <p:sp>
        <p:nvSpPr>
          <p:cNvPr id="7" name="Text Placeholder 6"/>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926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Philosophers</a:t>
            </a:r>
            <a:endParaRPr lang="en-US" dirty="0"/>
          </a:p>
        </p:txBody>
      </p:sp>
      <p:sp>
        <p:nvSpPr>
          <p:cNvPr id="3" name="Content Placeholder 2"/>
          <p:cNvSpPr>
            <a:spLocks noGrp="1"/>
          </p:cNvSpPr>
          <p:nvPr>
            <p:ph idx="1"/>
          </p:nvPr>
        </p:nvSpPr>
        <p:spPr/>
        <p:txBody>
          <a:bodyPr/>
          <a:lstStyle/>
          <a:p>
            <a:r>
              <a:rPr lang="en-US" dirty="0" smtClean="0"/>
              <a:t>Voltaire - </a:t>
            </a:r>
            <a:r>
              <a:rPr lang="en-US" dirty="0" err="1" smtClean="0"/>
              <a:t>Candide</a:t>
            </a:r>
            <a:endParaRPr lang="en-US" dirty="0" smtClean="0"/>
          </a:p>
          <a:p>
            <a:r>
              <a:rPr lang="en-US" dirty="0" smtClean="0"/>
              <a:t>Locke – Tabula Rasa, Natural rights</a:t>
            </a:r>
          </a:p>
          <a:p>
            <a:r>
              <a:rPr lang="en-US" dirty="0" smtClean="0"/>
              <a:t>Montesquieu – Separation of Powers</a:t>
            </a:r>
          </a:p>
          <a:p>
            <a:r>
              <a:rPr lang="en-US" dirty="0" smtClean="0"/>
              <a:t>Rousseau – General Will of People</a:t>
            </a:r>
          </a:p>
          <a:p>
            <a:r>
              <a:rPr lang="en-US" dirty="0" smtClean="0"/>
              <a:t>Newton</a:t>
            </a:r>
          </a:p>
          <a:p>
            <a:r>
              <a:rPr lang="en-US" dirty="0" smtClean="0"/>
              <a:t>Diderot - Encyclopedia</a:t>
            </a:r>
            <a:endParaRPr lang="en-US" dirty="0"/>
          </a:p>
        </p:txBody>
      </p:sp>
    </p:spTree>
    <p:extLst>
      <p:ext uri="{BB962C8B-B14F-4D97-AF65-F5344CB8AC3E}">
        <p14:creationId xmlns:p14="http://schemas.microsoft.com/office/powerpoint/2010/main" val="121710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economy</a:t>
            </a:r>
            <a:endParaRPr lang="en-US" dirty="0"/>
          </a:p>
        </p:txBody>
      </p:sp>
      <p:sp>
        <p:nvSpPr>
          <p:cNvPr id="3" name="Content Placeholder 2"/>
          <p:cNvSpPr>
            <a:spLocks noGrp="1"/>
          </p:cNvSpPr>
          <p:nvPr>
            <p:ph idx="1"/>
          </p:nvPr>
        </p:nvSpPr>
        <p:spPr/>
        <p:txBody>
          <a:bodyPr/>
          <a:lstStyle/>
          <a:p>
            <a:pPr>
              <a:lnSpc>
                <a:spcPct val="200000"/>
              </a:lnSpc>
            </a:pPr>
            <a:r>
              <a:rPr lang="en-US" dirty="0" smtClean="0"/>
              <a:t>American Revolution 1776</a:t>
            </a:r>
          </a:p>
          <a:p>
            <a:pPr>
              <a:lnSpc>
                <a:spcPct val="200000"/>
              </a:lnSpc>
            </a:pPr>
            <a:r>
              <a:rPr lang="en-US" dirty="0" smtClean="0"/>
              <a:t>Seven Year’s War 1756-1763</a:t>
            </a:r>
          </a:p>
          <a:p>
            <a:pPr>
              <a:lnSpc>
                <a:spcPct val="200000"/>
              </a:lnSpc>
            </a:pPr>
            <a:r>
              <a:rPr lang="en-US" dirty="0" smtClean="0"/>
              <a:t>Famine</a:t>
            </a:r>
          </a:p>
          <a:p>
            <a:endParaRPr lang="en-US" dirty="0"/>
          </a:p>
        </p:txBody>
      </p:sp>
    </p:spTree>
    <p:extLst>
      <p:ext uri="{BB962C8B-B14F-4D97-AF65-F5344CB8AC3E}">
        <p14:creationId xmlns:p14="http://schemas.microsoft.com/office/powerpoint/2010/main" val="406985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monarchs in 1789</a:t>
            </a:r>
            <a:br>
              <a:rPr lang="en-US" dirty="0" smtClean="0"/>
            </a:br>
            <a:endParaRPr lang="en-US" dirty="0"/>
          </a:p>
        </p:txBody>
      </p:sp>
      <p:sp>
        <p:nvSpPr>
          <p:cNvPr id="3" name="Content Placeholder 2"/>
          <p:cNvSpPr>
            <a:spLocks noGrp="1"/>
          </p:cNvSpPr>
          <p:nvPr>
            <p:ph idx="1"/>
          </p:nvPr>
        </p:nvSpPr>
        <p:spPr/>
        <p:txBody>
          <a:bodyPr/>
          <a:lstStyle/>
          <a:p>
            <a:r>
              <a:rPr lang="en-US" dirty="0" smtClean="0"/>
              <a:t>France – King Louis XVI and Marie Antoinette</a:t>
            </a:r>
          </a:p>
          <a:p>
            <a:r>
              <a:rPr lang="en-US" dirty="0" smtClean="0"/>
              <a:t>Great Britain – King George III, William Pitt</a:t>
            </a:r>
          </a:p>
          <a:p>
            <a:r>
              <a:rPr lang="en-US" dirty="0" smtClean="0"/>
              <a:t>Holy Roman Empire – HRE Leopold II (1791)</a:t>
            </a:r>
          </a:p>
          <a:p>
            <a:r>
              <a:rPr lang="en-US" dirty="0" smtClean="0"/>
              <a:t>Prussia – King Frederick William II</a:t>
            </a:r>
          </a:p>
          <a:p>
            <a:r>
              <a:rPr lang="en-US" dirty="0" smtClean="0"/>
              <a:t>Russia – </a:t>
            </a:r>
            <a:r>
              <a:rPr lang="en-US" dirty="0" err="1" smtClean="0"/>
              <a:t>Tsaritsa</a:t>
            </a:r>
            <a:r>
              <a:rPr lang="en-US" dirty="0" smtClean="0"/>
              <a:t> Catherine II</a:t>
            </a:r>
          </a:p>
          <a:p>
            <a:r>
              <a:rPr lang="en-US" dirty="0" smtClean="0"/>
              <a:t>Sweden – King Gustav III</a:t>
            </a:r>
          </a:p>
          <a:p>
            <a:r>
              <a:rPr lang="en-US" dirty="0" smtClean="0"/>
              <a:t>Tuscany – Grand Duke Peter Leopold I</a:t>
            </a:r>
            <a:endParaRPr lang="en-US" dirty="0"/>
          </a:p>
        </p:txBody>
      </p:sp>
    </p:spTree>
    <p:extLst>
      <p:ext uri="{BB962C8B-B14F-4D97-AF65-F5344CB8AC3E}">
        <p14:creationId xmlns:p14="http://schemas.microsoft.com/office/powerpoint/2010/main" val="345531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Europe 1789 (German)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8416" y="1600200"/>
            <a:ext cx="6347167" cy="4525963"/>
          </a:xfrm>
        </p:spPr>
      </p:pic>
    </p:spTree>
    <p:extLst>
      <p:ext uri="{BB962C8B-B14F-4D97-AF65-F5344CB8AC3E}">
        <p14:creationId xmlns:p14="http://schemas.microsoft.com/office/powerpoint/2010/main" val="311604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XVI and Marie Antoinette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Louis-</a:t>
            </a:r>
            <a:r>
              <a:rPr lang="en-US" dirty="0" err="1" smtClean="0"/>
              <a:t>Auguste</a:t>
            </a:r>
            <a:r>
              <a:rPr lang="en-US" dirty="0" smtClean="0"/>
              <a:t>, son of Dauphin Louis de France, son of Louis XV</a:t>
            </a:r>
          </a:p>
          <a:p>
            <a:r>
              <a:rPr lang="en-US" dirty="0" smtClean="0"/>
              <a:t>1774-1792</a:t>
            </a:r>
            <a:endParaRPr lang="en-US" dirty="0" smtClean="0"/>
          </a:p>
          <a:p>
            <a:r>
              <a:rPr lang="en-US" dirty="0" smtClean="0"/>
              <a:t>Maria Antonia, Austro-Hungarian</a:t>
            </a:r>
            <a:r>
              <a:rPr lang="en-US" dirty="0"/>
              <a:t>, daughter of Maria </a:t>
            </a:r>
            <a:r>
              <a:rPr lang="en-US" dirty="0" smtClean="0"/>
              <a:t>Theresa, still a teenager</a:t>
            </a:r>
            <a:endParaRPr lang="en-US" dirty="0"/>
          </a:p>
          <a:p>
            <a:r>
              <a:rPr lang="en-US" dirty="0"/>
              <a:t>Married by proxy to Louis in </a:t>
            </a:r>
            <a:r>
              <a:rPr lang="en-US" dirty="0" smtClean="0"/>
              <a:t>1770</a:t>
            </a:r>
          </a:p>
          <a:p>
            <a:r>
              <a:rPr lang="en-US" dirty="0" smtClean="0"/>
              <a:t>Extravagant reputation</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2536" y="1803748"/>
            <a:ext cx="3773467" cy="3369501"/>
          </a:xfrm>
        </p:spPr>
      </p:pic>
    </p:spTree>
    <p:extLst>
      <p:ext uri="{BB962C8B-B14F-4D97-AF65-F5344CB8AC3E}">
        <p14:creationId xmlns:p14="http://schemas.microsoft.com/office/powerpoint/2010/main" val="425722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Convocation of Estates General</a:t>
            </a:r>
            <a:endParaRPr lang="en-US" dirty="0"/>
          </a:p>
        </p:txBody>
      </p:sp>
      <p:sp>
        <p:nvSpPr>
          <p:cNvPr id="3" name="Content Placeholder 2"/>
          <p:cNvSpPr>
            <a:spLocks noGrp="1"/>
          </p:cNvSpPr>
          <p:nvPr>
            <p:ph sz="half" idx="1"/>
          </p:nvPr>
        </p:nvSpPr>
        <p:spPr/>
        <p:txBody>
          <a:bodyPr>
            <a:normAutofit fontScale="55000" lnSpcReduction="20000"/>
          </a:bodyPr>
          <a:lstStyle/>
          <a:p>
            <a:pPr>
              <a:lnSpc>
                <a:spcPct val="150000"/>
              </a:lnSpc>
            </a:pPr>
            <a:r>
              <a:rPr lang="en-US" b="1" dirty="0" smtClean="0"/>
              <a:t>May 1789 </a:t>
            </a:r>
            <a:r>
              <a:rPr lang="en-US" dirty="0" smtClean="0"/>
              <a:t>at Versailles Palace</a:t>
            </a:r>
          </a:p>
          <a:p>
            <a:pPr>
              <a:lnSpc>
                <a:spcPct val="150000"/>
              </a:lnSpc>
            </a:pPr>
            <a:r>
              <a:rPr lang="en-US" dirty="0" smtClean="0"/>
              <a:t>Clergy (300), Nobility (300), Everyone else (600</a:t>
            </a:r>
            <a:r>
              <a:rPr lang="en-US" dirty="0" smtClean="0"/>
              <a:t>)</a:t>
            </a:r>
          </a:p>
          <a:p>
            <a:pPr>
              <a:lnSpc>
                <a:spcPct val="150000"/>
              </a:lnSpc>
            </a:pPr>
            <a:r>
              <a:rPr lang="en-US" dirty="0" smtClean="0"/>
              <a:t>Necker – finance minister, speech</a:t>
            </a:r>
            <a:endParaRPr lang="en-US" dirty="0" smtClean="0"/>
          </a:p>
          <a:p>
            <a:pPr>
              <a:lnSpc>
                <a:spcPct val="150000"/>
              </a:lnSpc>
            </a:pPr>
            <a:r>
              <a:rPr lang="en-US" dirty="0" smtClean="0"/>
              <a:t>Emergency meeting, had not met since </a:t>
            </a:r>
            <a:r>
              <a:rPr lang="en-US" dirty="0" smtClean="0"/>
              <a:t>1614</a:t>
            </a:r>
          </a:p>
          <a:p>
            <a:pPr>
              <a:lnSpc>
                <a:spcPct val="150000"/>
              </a:lnSpc>
            </a:pPr>
            <a:r>
              <a:rPr lang="en-US" dirty="0" smtClean="0"/>
              <a:t>Heads or orders?</a:t>
            </a:r>
          </a:p>
          <a:p>
            <a:pPr>
              <a:lnSpc>
                <a:spcPct val="150000"/>
              </a:lnSpc>
            </a:pPr>
            <a:r>
              <a:rPr lang="en-US" dirty="0" smtClean="0"/>
              <a:t>National Assembly</a:t>
            </a:r>
          </a:p>
          <a:p>
            <a:pPr>
              <a:lnSpc>
                <a:spcPct val="150000"/>
              </a:lnSpc>
            </a:pPr>
            <a:r>
              <a:rPr lang="en-US" dirty="0" smtClean="0"/>
              <a:t>Tennis court oath</a:t>
            </a:r>
          </a:p>
          <a:p>
            <a:pPr>
              <a:lnSpc>
                <a:spcPct val="150000"/>
              </a:lnSpc>
            </a:pPr>
            <a:r>
              <a:rPr lang="en-US" dirty="0"/>
              <a:t> "What is the Third Estate? Everything. What has it been until now in the political order? Nothing. What does it want to be? Something</a:t>
            </a:r>
            <a:r>
              <a:rPr lang="en-US" dirty="0" smtClean="0"/>
              <a:t>.”  - Abbe Sieyes</a:t>
            </a:r>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500" y="1761157"/>
            <a:ext cx="3810000" cy="2400300"/>
          </a:xfr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774" y="4297964"/>
            <a:ext cx="3106455" cy="2019196"/>
          </a:xfrm>
          <a:prstGeom prst="rect">
            <a:avLst/>
          </a:prstGeom>
        </p:spPr>
      </p:pic>
    </p:spTree>
    <p:extLst>
      <p:ext uri="{BB962C8B-B14F-4D97-AF65-F5344CB8AC3E}">
        <p14:creationId xmlns:p14="http://schemas.microsoft.com/office/powerpoint/2010/main" val="826305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835</TotalTime>
  <Words>663</Words>
  <Application>Microsoft Office PowerPoint</Application>
  <PresentationFormat>On-screen Show (4:3)</PresentationFormat>
  <Paragraphs>109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French Revolution, 1798-1799</vt:lpstr>
      <vt:lpstr>Feudalism</vt:lpstr>
      <vt:lpstr>Caricature of Feudalism</vt:lpstr>
      <vt:lpstr>Enlightenment Philosophers</vt:lpstr>
      <vt:lpstr>Poor economy</vt:lpstr>
      <vt:lpstr>Current monarchs in 1789 </vt:lpstr>
      <vt:lpstr>Map of Europe 1789 (German)</vt:lpstr>
      <vt:lpstr>Louis XVI and Marie Antoinette</vt:lpstr>
      <vt:lpstr>Convocation of Estates General</vt:lpstr>
      <vt:lpstr>July 1789 - Things Get Bad</vt:lpstr>
      <vt:lpstr>October 1789 - 1791</vt:lpstr>
      <vt:lpstr>French Revolutionary Wars: The War of the First Coalition 1792 - 1802</vt:lpstr>
      <vt:lpstr>French Rev. Wars, cont.</vt:lpstr>
      <vt:lpstr>Death of Marat</vt:lpstr>
      <vt:lpstr>Reign of Terror</vt:lpstr>
      <vt:lpstr>New Government</vt:lpstr>
      <vt:lpstr>Rise of Napoleon</vt:lpstr>
      <vt:lpstr>Napoleon to his soldiers</vt:lpstr>
      <vt:lpstr>The Rosetta Stone</vt:lpstr>
      <vt:lpstr>End of Revolution, 1799</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Roots of the French Revolution</dc:title>
  <dc:creator>Eugene Huang</dc:creator>
  <cp:lastModifiedBy>Administrator</cp:lastModifiedBy>
  <cp:revision>38</cp:revision>
  <dcterms:created xsi:type="dcterms:W3CDTF">2013-07-31T21:48:22Z</dcterms:created>
  <dcterms:modified xsi:type="dcterms:W3CDTF">2014-03-11T14:41:32Z</dcterms:modified>
</cp:coreProperties>
</file>