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2" r:id="rId4"/>
    <p:sldId id="271" r:id="rId5"/>
    <p:sldId id="297" r:id="rId6"/>
    <p:sldId id="273" r:id="rId7"/>
    <p:sldId id="274" r:id="rId8"/>
    <p:sldId id="269" r:id="rId9"/>
    <p:sldId id="270" r:id="rId10"/>
    <p:sldId id="275" r:id="rId11"/>
    <p:sldId id="264" r:id="rId12"/>
    <p:sldId id="276" r:id="rId13"/>
    <p:sldId id="259" r:id="rId14"/>
    <p:sldId id="261" r:id="rId15"/>
    <p:sldId id="278" r:id="rId16"/>
    <p:sldId id="277" r:id="rId17"/>
    <p:sldId id="279"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A45B76-7254-4874-83BD-B2234120BB55}"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1817-3929-4B54-B495-842A7ABF6269}" type="slidenum">
              <a:rPr lang="en-US" smtClean="0"/>
              <a:t>‹#›</a:t>
            </a:fld>
            <a:endParaRPr lang="en-US"/>
          </a:p>
        </p:txBody>
      </p:sp>
    </p:spTree>
    <p:extLst>
      <p:ext uri="{BB962C8B-B14F-4D97-AF65-F5344CB8AC3E}">
        <p14:creationId xmlns:p14="http://schemas.microsoft.com/office/powerpoint/2010/main" val="163475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45B76-7254-4874-83BD-B2234120BB55}"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1817-3929-4B54-B495-842A7ABF6269}" type="slidenum">
              <a:rPr lang="en-US" smtClean="0"/>
              <a:t>‹#›</a:t>
            </a:fld>
            <a:endParaRPr lang="en-US"/>
          </a:p>
        </p:txBody>
      </p:sp>
    </p:spTree>
    <p:extLst>
      <p:ext uri="{BB962C8B-B14F-4D97-AF65-F5344CB8AC3E}">
        <p14:creationId xmlns:p14="http://schemas.microsoft.com/office/powerpoint/2010/main" val="68851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45B76-7254-4874-83BD-B2234120BB55}"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1817-3929-4B54-B495-842A7ABF6269}" type="slidenum">
              <a:rPr lang="en-US" smtClean="0"/>
              <a:t>‹#›</a:t>
            </a:fld>
            <a:endParaRPr lang="en-US"/>
          </a:p>
        </p:txBody>
      </p:sp>
    </p:spTree>
    <p:extLst>
      <p:ext uri="{BB962C8B-B14F-4D97-AF65-F5344CB8AC3E}">
        <p14:creationId xmlns:p14="http://schemas.microsoft.com/office/powerpoint/2010/main" val="204211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45B76-7254-4874-83BD-B2234120BB55}"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1817-3929-4B54-B495-842A7ABF6269}" type="slidenum">
              <a:rPr lang="en-US" smtClean="0"/>
              <a:t>‹#›</a:t>
            </a:fld>
            <a:endParaRPr lang="en-US"/>
          </a:p>
        </p:txBody>
      </p:sp>
    </p:spTree>
    <p:extLst>
      <p:ext uri="{BB962C8B-B14F-4D97-AF65-F5344CB8AC3E}">
        <p14:creationId xmlns:p14="http://schemas.microsoft.com/office/powerpoint/2010/main" val="30612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45B76-7254-4874-83BD-B2234120BB55}"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F1817-3929-4B54-B495-842A7ABF6269}" type="slidenum">
              <a:rPr lang="en-US" smtClean="0"/>
              <a:t>‹#›</a:t>
            </a:fld>
            <a:endParaRPr lang="en-US"/>
          </a:p>
        </p:txBody>
      </p:sp>
    </p:spTree>
    <p:extLst>
      <p:ext uri="{BB962C8B-B14F-4D97-AF65-F5344CB8AC3E}">
        <p14:creationId xmlns:p14="http://schemas.microsoft.com/office/powerpoint/2010/main" val="371693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A45B76-7254-4874-83BD-B2234120BB55}"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1817-3929-4B54-B495-842A7ABF6269}" type="slidenum">
              <a:rPr lang="en-US" smtClean="0"/>
              <a:t>‹#›</a:t>
            </a:fld>
            <a:endParaRPr lang="en-US"/>
          </a:p>
        </p:txBody>
      </p:sp>
    </p:spTree>
    <p:extLst>
      <p:ext uri="{BB962C8B-B14F-4D97-AF65-F5344CB8AC3E}">
        <p14:creationId xmlns:p14="http://schemas.microsoft.com/office/powerpoint/2010/main" val="232658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A45B76-7254-4874-83BD-B2234120BB55}" type="datetimeFigureOut">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F1817-3929-4B54-B495-842A7ABF6269}" type="slidenum">
              <a:rPr lang="en-US" smtClean="0"/>
              <a:t>‹#›</a:t>
            </a:fld>
            <a:endParaRPr lang="en-US"/>
          </a:p>
        </p:txBody>
      </p:sp>
    </p:spTree>
    <p:extLst>
      <p:ext uri="{BB962C8B-B14F-4D97-AF65-F5344CB8AC3E}">
        <p14:creationId xmlns:p14="http://schemas.microsoft.com/office/powerpoint/2010/main" val="388828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A45B76-7254-4874-83BD-B2234120BB55}" type="datetimeFigureOut">
              <a:rPr lang="en-US" smtClean="0"/>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F1817-3929-4B54-B495-842A7ABF6269}" type="slidenum">
              <a:rPr lang="en-US" smtClean="0"/>
              <a:t>‹#›</a:t>
            </a:fld>
            <a:endParaRPr lang="en-US"/>
          </a:p>
        </p:txBody>
      </p:sp>
    </p:spTree>
    <p:extLst>
      <p:ext uri="{BB962C8B-B14F-4D97-AF65-F5344CB8AC3E}">
        <p14:creationId xmlns:p14="http://schemas.microsoft.com/office/powerpoint/2010/main" val="90867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45B76-7254-4874-83BD-B2234120BB55}" type="datetimeFigureOut">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F1817-3929-4B54-B495-842A7ABF6269}" type="slidenum">
              <a:rPr lang="en-US" smtClean="0"/>
              <a:t>‹#›</a:t>
            </a:fld>
            <a:endParaRPr lang="en-US"/>
          </a:p>
        </p:txBody>
      </p:sp>
    </p:spTree>
    <p:extLst>
      <p:ext uri="{BB962C8B-B14F-4D97-AF65-F5344CB8AC3E}">
        <p14:creationId xmlns:p14="http://schemas.microsoft.com/office/powerpoint/2010/main" val="341009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45B76-7254-4874-83BD-B2234120BB55}"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1817-3929-4B54-B495-842A7ABF6269}" type="slidenum">
              <a:rPr lang="en-US" smtClean="0"/>
              <a:t>‹#›</a:t>
            </a:fld>
            <a:endParaRPr lang="en-US"/>
          </a:p>
        </p:txBody>
      </p:sp>
    </p:spTree>
    <p:extLst>
      <p:ext uri="{BB962C8B-B14F-4D97-AF65-F5344CB8AC3E}">
        <p14:creationId xmlns:p14="http://schemas.microsoft.com/office/powerpoint/2010/main" val="315891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45B76-7254-4874-83BD-B2234120BB55}" type="datetimeFigureOut">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F1817-3929-4B54-B495-842A7ABF6269}" type="slidenum">
              <a:rPr lang="en-US" smtClean="0"/>
              <a:t>‹#›</a:t>
            </a:fld>
            <a:endParaRPr lang="en-US"/>
          </a:p>
        </p:txBody>
      </p:sp>
    </p:spTree>
    <p:extLst>
      <p:ext uri="{BB962C8B-B14F-4D97-AF65-F5344CB8AC3E}">
        <p14:creationId xmlns:p14="http://schemas.microsoft.com/office/powerpoint/2010/main" val="77364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45B76-7254-4874-83BD-B2234120BB55}" type="datetimeFigureOut">
              <a:rPr lang="en-US" smtClean="0"/>
              <a:t>11/23/2015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F1817-3929-4B54-B495-842A7ABF6269}" type="slidenum">
              <a:rPr lang="en-US" smtClean="0"/>
              <a:t>‹#›</a:t>
            </a:fld>
            <a:endParaRPr lang="en-US"/>
          </a:p>
        </p:txBody>
      </p:sp>
    </p:spTree>
    <p:extLst>
      <p:ext uri="{BB962C8B-B14F-4D97-AF65-F5344CB8AC3E}">
        <p14:creationId xmlns:p14="http://schemas.microsoft.com/office/powerpoint/2010/main" val="3358028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19</a:t>
            </a:r>
            <a:r>
              <a:rPr lang="en-US" baseline="30000" dirty="0" smtClean="0"/>
              <a:t>th</a:t>
            </a:r>
            <a:r>
              <a:rPr lang="en-US" dirty="0" smtClean="0"/>
              <a:t> Century, Part 1</a:t>
            </a:r>
            <a:br>
              <a:rPr lang="en-US" dirty="0" smtClean="0"/>
            </a:br>
            <a:endParaRPr lang="en-US" dirty="0"/>
          </a:p>
        </p:txBody>
      </p:sp>
      <p:sp>
        <p:nvSpPr>
          <p:cNvPr id="3" name="Subtitle 2"/>
          <p:cNvSpPr>
            <a:spLocks noGrp="1"/>
          </p:cNvSpPr>
          <p:nvPr>
            <p:ph type="subTitle" idx="1"/>
          </p:nvPr>
        </p:nvSpPr>
        <p:spPr/>
        <p:txBody>
          <a:bodyPr/>
          <a:lstStyle/>
          <a:p>
            <a:r>
              <a:rPr lang="en-US" dirty="0" smtClean="0"/>
              <a:t>Changes in Europe, The British Empire</a:t>
            </a:r>
            <a:endParaRPr lang="en-US" dirty="0"/>
          </a:p>
        </p:txBody>
      </p:sp>
    </p:spTree>
    <p:extLst>
      <p:ext uri="{BB962C8B-B14F-4D97-AF65-F5344CB8AC3E}">
        <p14:creationId xmlns:p14="http://schemas.microsoft.com/office/powerpoint/2010/main" val="354822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Growth of Russian Empire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34282"/>
            <a:ext cx="7391399" cy="5543549"/>
          </a:xfrm>
        </p:spPr>
      </p:pic>
    </p:spTree>
    <p:extLst>
      <p:ext uri="{BB962C8B-B14F-4D97-AF65-F5344CB8AC3E}">
        <p14:creationId xmlns:p14="http://schemas.microsoft.com/office/powerpoint/2010/main" val="929072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Crimean War, 1853-1856</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Fear of Russian Empire</a:t>
            </a:r>
          </a:p>
          <a:p>
            <a:r>
              <a:rPr lang="en-US" dirty="0" smtClean="0"/>
              <a:t>Nicholas I</a:t>
            </a:r>
          </a:p>
          <a:p>
            <a:r>
              <a:rPr lang="en-US" dirty="0" smtClean="0"/>
              <a:t>Russia vs. France/UK/Austria/Ottoman Empire/Sardinia</a:t>
            </a:r>
          </a:p>
          <a:p>
            <a:r>
              <a:rPr lang="en-US" dirty="0" smtClean="0"/>
              <a:t>Balaclava, Siege of Sevastopol</a:t>
            </a:r>
          </a:p>
          <a:p>
            <a:r>
              <a:rPr lang="en-US" dirty="0" smtClean="0"/>
              <a:t>Florence Nightingale</a:t>
            </a:r>
          </a:p>
          <a:p>
            <a:r>
              <a:rPr lang="en-US" i="1" dirty="0" smtClean="0"/>
              <a:t>The Charge of the Light Brigade </a:t>
            </a:r>
            <a:r>
              <a:rPr lang="en-US" dirty="0" smtClean="0"/>
              <a:t>by Tennyson, Earl of Cardigan</a:t>
            </a:r>
          </a:p>
          <a:p>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447800"/>
            <a:ext cx="4191000" cy="2766060"/>
          </a:xfrm>
          <a:prstGeom prst="rect">
            <a:avLst/>
          </a:prstGeo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5400" y="3886200"/>
            <a:ext cx="3327400" cy="2495550"/>
          </a:xfrm>
        </p:spPr>
      </p:pic>
    </p:spTree>
    <p:extLst>
      <p:ext uri="{BB962C8B-B14F-4D97-AF65-F5344CB8AC3E}">
        <p14:creationId xmlns:p14="http://schemas.microsoft.com/office/powerpoint/2010/main" val="183535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Charge of the Light Brigade </a:t>
            </a:r>
            <a:r>
              <a:rPr lang="en-US" dirty="0" smtClean="0"/>
              <a:t/>
            </a:r>
            <a:br>
              <a:rPr lang="en-US" dirty="0" smtClean="0"/>
            </a:br>
            <a:r>
              <a:rPr lang="en-US" dirty="0" smtClean="0"/>
              <a:t>by Tennyson</a:t>
            </a:r>
            <a:endParaRPr lang="en-US" dirty="0"/>
          </a:p>
        </p:txBody>
      </p:sp>
      <p:sp>
        <p:nvSpPr>
          <p:cNvPr id="3" name="Content Placeholder 2"/>
          <p:cNvSpPr>
            <a:spLocks noGrp="1"/>
          </p:cNvSpPr>
          <p:nvPr>
            <p:ph sz="half" idx="1"/>
          </p:nvPr>
        </p:nvSpPr>
        <p:spPr>
          <a:xfrm>
            <a:off x="457200" y="1600200"/>
            <a:ext cx="3886200" cy="4525963"/>
          </a:xfrm>
        </p:spPr>
        <p:txBody>
          <a:bodyPr>
            <a:normAutofit fontScale="92500" lnSpcReduction="10000"/>
          </a:bodyPr>
          <a:lstStyle/>
          <a:p>
            <a:pPr marL="0" indent="0">
              <a:buNone/>
            </a:pPr>
            <a:r>
              <a:rPr lang="en-US" dirty="0"/>
              <a:t>Half a league, half a league,</a:t>
            </a:r>
          </a:p>
          <a:p>
            <a:pPr marL="0" indent="0">
              <a:buNone/>
            </a:pPr>
            <a:r>
              <a:rPr lang="en-US" dirty="0"/>
              <a:t>Half a league onward,</a:t>
            </a:r>
          </a:p>
          <a:p>
            <a:pPr marL="0" indent="0">
              <a:buNone/>
            </a:pPr>
            <a:r>
              <a:rPr lang="en-US" dirty="0"/>
              <a:t>All in the valley of Death</a:t>
            </a:r>
          </a:p>
          <a:p>
            <a:pPr marL="0" indent="0">
              <a:buNone/>
            </a:pPr>
            <a:r>
              <a:rPr lang="en-US" dirty="0"/>
              <a:t>   Rode the six hundred.</a:t>
            </a:r>
          </a:p>
          <a:p>
            <a:pPr marL="0" indent="0">
              <a:buNone/>
            </a:pPr>
            <a:r>
              <a:rPr lang="en-US" dirty="0"/>
              <a:t>“Forward, the Light Brigade!</a:t>
            </a:r>
          </a:p>
          <a:p>
            <a:pPr marL="0" indent="0">
              <a:buNone/>
            </a:pPr>
            <a:r>
              <a:rPr lang="en-US" dirty="0"/>
              <a:t>Charge for the guns!” he said.</a:t>
            </a:r>
          </a:p>
          <a:p>
            <a:pPr marL="0" indent="0">
              <a:buNone/>
            </a:pPr>
            <a:r>
              <a:rPr lang="en-US" dirty="0"/>
              <a:t>Into the valley of Death</a:t>
            </a:r>
          </a:p>
          <a:p>
            <a:pPr marL="0" indent="0">
              <a:buNone/>
            </a:pPr>
            <a:r>
              <a:rPr lang="en-US" dirty="0"/>
              <a:t>   Rode the six hundred.</a:t>
            </a:r>
          </a:p>
          <a:p>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a:t>“Forward, the Light Brigade!”</a:t>
            </a:r>
          </a:p>
          <a:p>
            <a:pPr marL="0" indent="0">
              <a:buNone/>
            </a:pPr>
            <a:r>
              <a:rPr lang="en-US" dirty="0"/>
              <a:t>Was there a man dismayed?</a:t>
            </a:r>
          </a:p>
          <a:p>
            <a:pPr marL="0" indent="0">
              <a:buNone/>
            </a:pPr>
            <a:r>
              <a:rPr lang="en-US" dirty="0"/>
              <a:t>Not though the soldier knew</a:t>
            </a:r>
          </a:p>
          <a:p>
            <a:pPr marL="0" indent="0">
              <a:buNone/>
            </a:pPr>
            <a:r>
              <a:rPr lang="en-US" dirty="0"/>
              <a:t>   Someone had blundered.</a:t>
            </a:r>
          </a:p>
          <a:p>
            <a:pPr marL="0" indent="0">
              <a:buNone/>
            </a:pPr>
            <a:r>
              <a:rPr lang="en-US" dirty="0"/>
              <a:t>   Theirs not to make reply,</a:t>
            </a:r>
          </a:p>
          <a:p>
            <a:pPr marL="0" indent="0">
              <a:buNone/>
            </a:pPr>
            <a:r>
              <a:rPr lang="en-US" dirty="0"/>
              <a:t>   Theirs not to reason why,</a:t>
            </a:r>
          </a:p>
          <a:p>
            <a:pPr marL="0" indent="0">
              <a:buNone/>
            </a:pPr>
            <a:r>
              <a:rPr lang="en-US" dirty="0"/>
              <a:t>   Theirs but to do and die.</a:t>
            </a:r>
          </a:p>
          <a:p>
            <a:pPr marL="0" indent="0">
              <a:buNone/>
            </a:pPr>
            <a:r>
              <a:rPr lang="en-US" dirty="0"/>
              <a:t>   Into the valley of Death</a:t>
            </a:r>
          </a:p>
          <a:p>
            <a:pPr marL="0" indent="0">
              <a:buNone/>
            </a:pPr>
            <a:r>
              <a:rPr lang="en-US" dirty="0"/>
              <a:t>   Rode the six hundred.</a:t>
            </a:r>
          </a:p>
          <a:p>
            <a:endParaRPr lang="en-US" dirty="0"/>
          </a:p>
        </p:txBody>
      </p:sp>
    </p:spTree>
    <p:extLst>
      <p:ext uri="{BB962C8B-B14F-4D97-AF65-F5344CB8AC3E}">
        <p14:creationId xmlns:p14="http://schemas.microsoft.com/office/powerpoint/2010/main" val="3346894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Queen Victoria, 1837-1901</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Queen of GB and Ireland (UK)</a:t>
            </a:r>
          </a:p>
          <a:p>
            <a:r>
              <a:rPr lang="en-US" dirty="0" smtClean="0"/>
              <a:t>Married Prince Albert</a:t>
            </a:r>
          </a:p>
          <a:p>
            <a:r>
              <a:rPr lang="en-US" dirty="0" smtClean="0"/>
              <a:t>Also Empress of India</a:t>
            </a:r>
          </a:p>
          <a:p>
            <a:r>
              <a:rPr lang="en-US" dirty="0" smtClean="0"/>
              <a:t>63 year reign, last Hanover</a:t>
            </a:r>
          </a:p>
          <a:p>
            <a:r>
              <a:rPr lang="en-US" dirty="0" smtClean="0"/>
              <a:t>Irish Potato Famine 1845-1852</a:t>
            </a:r>
          </a:p>
          <a:p>
            <a:r>
              <a:rPr lang="en-US" dirty="0" smtClean="0"/>
              <a:t>“Victorian” – strict personal morality, style of furniture</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66759" y="1447800"/>
            <a:ext cx="3124200" cy="441063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599" y="4572000"/>
            <a:ext cx="3018519" cy="2069336"/>
          </a:xfrm>
          <a:prstGeom prst="rect">
            <a:avLst/>
          </a:prstGeom>
        </p:spPr>
      </p:pic>
    </p:spTree>
    <p:extLst>
      <p:ext uri="{BB962C8B-B14F-4D97-AF65-F5344CB8AC3E}">
        <p14:creationId xmlns:p14="http://schemas.microsoft.com/office/powerpoint/2010/main" val="734107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Opium War, 1839-1842</a:t>
            </a:r>
            <a:endParaRPr lang="en-US" dirty="0"/>
          </a:p>
        </p:txBody>
      </p:sp>
      <p:sp>
        <p:nvSpPr>
          <p:cNvPr id="3" name="Content Placeholder 2"/>
          <p:cNvSpPr>
            <a:spLocks noGrp="1"/>
          </p:cNvSpPr>
          <p:nvPr>
            <p:ph sz="half" idx="1"/>
          </p:nvPr>
        </p:nvSpPr>
        <p:spPr>
          <a:xfrm>
            <a:off x="457200" y="1600200"/>
            <a:ext cx="3810000" cy="4525963"/>
          </a:xfrm>
        </p:spPr>
        <p:txBody>
          <a:bodyPr>
            <a:normAutofit fontScale="85000" lnSpcReduction="10000"/>
          </a:bodyPr>
          <a:lstStyle/>
          <a:p>
            <a:r>
              <a:rPr lang="en-US" dirty="0" smtClean="0"/>
              <a:t>1832 – </a:t>
            </a:r>
            <a:r>
              <a:rPr lang="en-US" dirty="0" err="1" smtClean="0"/>
              <a:t>Jardine</a:t>
            </a:r>
            <a:r>
              <a:rPr lang="en-US" dirty="0" smtClean="0"/>
              <a:t>, Matheson &amp;Co. in Canton</a:t>
            </a:r>
          </a:p>
          <a:p>
            <a:r>
              <a:rPr lang="en-US" dirty="0" smtClean="0"/>
              <a:t>Traders losing money</a:t>
            </a:r>
          </a:p>
          <a:p>
            <a:r>
              <a:rPr lang="en-US" dirty="0" smtClean="0"/>
              <a:t>India’s opium harvest</a:t>
            </a:r>
          </a:p>
          <a:p>
            <a:r>
              <a:rPr lang="en-US" dirty="0" smtClean="0"/>
              <a:t>1839 – factory raids</a:t>
            </a:r>
          </a:p>
          <a:p>
            <a:r>
              <a:rPr lang="en-US" dirty="0" smtClean="0"/>
              <a:t>1840 – British fleet in Pearl River delta</a:t>
            </a:r>
          </a:p>
          <a:p>
            <a:r>
              <a:rPr lang="en-US" dirty="0" smtClean="0"/>
              <a:t>1842 – Treaty of Nanking, aka “unequal treaty” – five open ports, Hong Kong, Shanghai</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447799"/>
            <a:ext cx="3913703" cy="3024187"/>
          </a:xfrm>
          <a:prstGeom prst="rect">
            <a:avLst/>
          </a:prstGeo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5400" y="4038600"/>
            <a:ext cx="3631935" cy="2179161"/>
          </a:xfrm>
        </p:spPr>
      </p:pic>
    </p:spTree>
    <p:extLst>
      <p:ext uri="{BB962C8B-B14F-4D97-AF65-F5344CB8AC3E}">
        <p14:creationId xmlns:p14="http://schemas.microsoft.com/office/powerpoint/2010/main" val="401816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849915"/>
            <a:ext cx="5943600" cy="5276249"/>
          </a:xfrm>
        </p:spPr>
      </p:pic>
    </p:spTree>
    <p:extLst>
      <p:ext uri="{BB962C8B-B14F-4D97-AF65-F5344CB8AC3E}">
        <p14:creationId xmlns:p14="http://schemas.microsoft.com/office/powerpoint/2010/main" val="3709446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Letter to Queen Victoria from Lin </a:t>
            </a:r>
            <a:r>
              <a:rPr lang="en-US" dirty="0" err="1" smtClean="0"/>
              <a:t>Zixu</a:t>
            </a:r>
            <a:r>
              <a:rPr lang="en-US" dirty="0" smtClean="0"/>
              <a:t>, 1839</a:t>
            </a:r>
            <a:endParaRPr lang="en-US" dirty="0"/>
          </a:p>
        </p:txBody>
      </p:sp>
      <p:sp>
        <p:nvSpPr>
          <p:cNvPr id="6" name="Content Placeholder 5"/>
          <p:cNvSpPr>
            <a:spLocks noGrp="1"/>
          </p:cNvSpPr>
          <p:nvPr>
            <p:ph idx="1"/>
          </p:nvPr>
        </p:nvSpPr>
        <p:spPr/>
        <p:txBody>
          <a:bodyPr>
            <a:normAutofit fontScale="47500" lnSpcReduction="20000"/>
          </a:bodyPr>
          <a:lstStyle/>
          <a:p>
            <a:pPr marL="0" indent="0">
              <a:buNone/>
            </a:pPr>
            <a:r>
              <a:rPr lang="en-US" b="1" dirty="0"/>
              <a:t>Suppose there were people from another country who carried opium for sale to England</a:t>
            </a:r>
          </a:p>
          <a:p>
            <a:pPr marL="0" indent="0">
              <a:buNone/>
            </a:pPr>
            <a:r>
              <a:rPr lang="en-US" b="1" dirty="0"/>
              <a:t>and seduced your people into buying and smoking it; certainly your honorable ruler would deeply hate it and be bitterly aroused. We have heard heretofore that your honorable ruler is kind and benevolent. Naturally you would not wish to give unto others what you yourself do not want. </a:t>
            </a:r>
            <a:r>
              <a:rPr lang="en-US" dirty="0"/>
              <a:t>We have also heard that the ships coming to Canton have all had regulations promulgated and given to them in which it is stated that it is not permitted to carry contraband goods. This indicates that the administrative orders of your</a:t>
            </a:r>
          </a:p>
          <a:p>
            <a:pPr marL="0" indent="0">
              <a:buNone/>
            </a:pPr>
            <a:r>
              <a:rPr lang="en-US" dirty="0"/>
              <a:t>honorable rule have been originally strict and clear. Only because the trading ships are numerous, heretofore perhaps they have not been examined with care. Now after this communication has been dispatched and you have clearly understood the strictness of the prohibitory laws of the Celestial </a:t>
            </a:r>
            <a:r>
              <a:rPr lang="en-US" dirty="0" err="1"/>
              <a:t>Gourt</a:t>
            </a:r>
            <a:r>
              <a:rPr lang="en-US" dirty="0"/>
              <a:t>, certainly you will not let your subjects dare again to violate the law.</a:t>
            </a:r>
          </a:p>
          <a:p>
            <a:pPr marL="0" indent="0">
              <a:buNone/>
            </a:pPr>
            <a:r>
              <a:rPr lang="en-US" dirty="0"/>
              <a:t>We have further learned that in London, the capital of your honorable rule, and in Scotland,</a:t>
            </a:r>
          </a:p>
          <a:p>
            <a:pPr marL="0" indent="0">
              <a:buNone/>
            </a:pPr>
            <a:r>
              <a:rPr lang="en-US" dirty="0"/>
              <a:t>Ireland, and other places, originally no opium has been produced. Only in several places of India under your control such as Bengal, Madras, Bombay, Patna, Benares, and </a:t>
            </a:r>
            <a:r>
              <a:rPr lang="en-US" dirty="0" err="1"/>
              <a:t>Malwa</a:t>
            </a:r>
            <a:r>
              <a:rPr lang="en-US" dirty="0"/>
              <a:t> has opium been planted from hill to hill, and ponds h </a:t>
            </a:r>
            <a:r>
              <a:rPr lang="en-US" dirty="0" err="1"/>
              <a:t>ave</a:t>
            </a:r>
            <a:r>
              <a:rPr lang="en-US" dirty="0"/>
              <a:t> been opened for its manufacture. For months and years </a:t>
            </a:r>
            <a:r>
              <a:rPr lang="en-US" dirty="0" err="1"/>
              <a:t>wark</a:t>
            </a:r>
            <a:r>
              <a:rPr lang="en-US" dirty="0"/>
              <a:t> is continued in order to accumulate the poison. The obnoxious odor ascends, irritating heaven and frightening the spirits. Indeed you, O King, can eradicate the opium plant in these places, hoe over the fields entirely, and sow in its stead the five grains [millet, barley, wheat, etc.]. Anyone who dares again attempt to plant and manufacture opium should be severely punished. This will really be a great, benevolent government policy that will increase the common weal and get rid of evil. For this, Heaven must support you and the spirits must bring you good fortune, prolonging your old age and extending your descendants. All will depend on this act.</a:t>
            </a:r>
          </a:p>
          <a:p>
            <a:endParaRPr lang="en-US" dirty="0"/>
          </a:p>
        </p:txBody>
      </p:sp>
    </p:spTree>
    <p:extLst>
      <p:ext uri="{BB962C8B-B14F-4D97-AF65-F5344CB8AC3E}">
        <p14:creationId xmlns:p14="http://schemas.microsoft.com/office/powerpoint/2010/main" val="412417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Second Opium War</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a:t>1856 – taking of </a:t>
            </a:r>
            <a:r>
              <a:rPr lang="en-US" i="1" dirty="0"/>
              <a:t>The Arrow </a:t>
            </a:r>
            <a:r>
              <a:rPr lang="en-US" dirty="0"/>
              <a:t>caused </a:t>
            </a:r>
            <a:r>
              <a:rPr lang="en-US" dirty="0" smtClean="0"/>
              <a:t>war</a:t>
            </a:r>
          </a:p>
          <a:p>
            <a:r>
              <a:rPr lang="en-US" dirty="0" smtClean="0"/>
              <a:t>Enforcement of Treaty of Nanking</a:t>
            </a:r>
          </a:p>
          <a:p>
            <a:r>
              <a:rPr lang="en-US" dirty="0" smtClean="0"/>
              <a:t>More demands</a:t>
            </a:r>
          </a:p>
          <a:p>
            <a:r>
              <a:rPr lang="en-US" dirty="0" smtClean="0"/>
              <a:t>UK and France v. China</a:t>
            </a:r>
          </a:p>
          <a:p>
            <a:r>
              <a:rPr lang="en-US" dirty="0" smtClean="0"/>
              <a:t>1858 – Treaty of Tianjin legalized opium trade, opened China to other nations, missionary movement</a:t>
            </a:r>
          </a:p>
          <a:p>
            <a:endParaRPr lang="en-US" i="1" dirty="0" smtClean="0"/>
          </a:p>
          <a:p>
            <a:endParaRPr lang="en-US" dirty="0"/>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61604" y="2286001"/>
            <a:ext cx="4125196" cy="3089508"/>
          </a:xfrm>
        </p:spPr>
      </p:pic>
    </p:spTree>
    <p:extLst>
      <p:ext uri="{BB962C8B-B14F-4D97-AF65-F5344CB8AC3E}">
        <p14:creationId xmlns:p14="http://schemas.microsoft.com/office/powerpoint/2010/main" val="89640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Spanish-American War</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Maine</a:t>
            </a:r>
          </a:p>
          <a:p>
            <a:r>
              <a:rPr lang="en-US" dirty="0" smtClean="0"/>
              <a:t>Battle of Manila Bay – Dewey</a:t>
            </a:r>
          </a:p>
          <a:p>
            <a:r>
              <a:rPr lang="en-US" dirty="0" smtClean="0"/>
              <a:t>Battle of San Juan Hill – Rough Riders, Roosevelt</a:t>
            </a:r>
          </a:p>
          <a:p>
            <a:r>
              <a:rPr lang="en-US" dirty="0" smtClean="0"/>
              <a:t>Treaty of Paris – Guam, Puerto Rico, Philippines</a:t>
            </a:r>
          </a:p>
          <a:p>
            <a:r>
              <a:rPr lang="en-US" dirty="0" smtClean="0"/>
              <a:t>Malaria</a:t>
            </a:r>
          </a:p>
          <a:p>
            <a:r>
              <a:rPr lang="en-US" dirty="0" smtClean="0"/>
              <a:t>Yellow journalism</a:t>
            </a:r>
          </a:p>
          <a:p>
            <a:r>
              <a:rPr lang="en-US" dirty="0" smtClean="0"/>
              <a:t>Expansionism</a:t>
            </a:r>
            <a:endParaRPr lang="en-US" dirty="0"/>
          </a:p>
        </p:txBody>
      </p:sp>
      <p:sp>
        <p:nvSpPr>
          <p:cNvPr id="4" name="Content Placeholder 3"/>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2481162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Congress of Vienna, 1814-15</a:t>
            </a:r>
            <a:endParaRPr lang="en-US" dirty="0"/>
          </a:p>
        </p:txBody>
      </p:sp>
      <p:sp>
        <p:nvSpPr>
          <p:cNvPr id="4" name="Content Placeholder 3"/>
          <p:cNvSpPr>
            <a:spLocks noGrp="1"/>
          </p:cNvSpPr>
          <p:nvPr>
            <p:ph sz="half" idx="1"/>
          </p:nvPr>
        </p:nvSpPr>
        <p:spPr>
          <a:xfrm>
            <a:off x="457200" y="1600200"/>
            <a:ext cx="3505200" cy="4525963"/>
          </a:xfrm>
        </p:spPr>
        <p:txBody>
          <a:bodyPr>
            <a:normAutofit fontScale="85000" lnSpcReduction="20000"/>
          </a:bodyPr>
          <a:lstStyle/>
          <a:p>
            <a:r>
              <a:rPr lang="en-US" b="1" dirty="0" smtClean="0"/>
              <a:t>Metternich (Austria) – Nap’s wedding</a:t>
            </a:r>
          </a:p>
          <a:p>
            <a:r>
              <a:rPr lang="en-US" b="1" dirty="0" smtClean="0"/>
              <a:t>Talleyrand (France)</a:t>
            </a:r>
          </a:p>
          <a:p>
            <a:r>
              <a:rPr lang="en-US" dirty="0" smtClean="0"/>
              <a:t>Alexander I of Russia</a:t>
            </a:r>
          </a:p>
          <a:p>
            <a:r>
              <a:rPr lang="en-US" dirty="0" smtClean="0"/>
              <a:t>Louis XVIII of France</a:t>
            </a:r>
          </a:p>
          <a:p>
            <a:r>
              <a:rPr lang="en-US" dirty="0" smtClean="0"/>
              <a:t>Netherlands created</a:t>
            </a:r>
          </a:p>
          <a:p>
            <a:r>
              <a:rPr lang="en-US" dirty="0" smtClean="0"/>
              <a:t>Prussia got Rhineland</a:t>
            </a:r>
          </a:p>
          <a:p>
            <a:r>
              <a:rPr lang="en-US" dirty="0" smtClean="0"/>
              <a:t>Switzerland neutral</a:t>
            </a:r>
          </a:p>
          <a:p>
            <a:r>
              <a:rPr lang="en-US" dirty="0" smtClean="0"/>
              <a:t>Russia gets Finland and Poland</a:t>
            </a:r>
          </a:p>
          <a:p>
            <a:r>
              <a:rPr lang="en-US" dirty="0" smtClean="0"/>
              <a:t>Norway/Sweden one nation</a:t>
            </a:r>
          </a:p>
          <a:p>
            <a:endParaRPr lang="en-US" dirty="0" smtClean="0"/>
          </a:p>
          <a:p>
            <a:endParaRPr lang="en-US"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61496" y="1676400"/>
            <a:ext cx="4618182" cy="3429000"/>
          </a:xfrm>
        </p:spPr>
      </p:pic>
    </p:spTree>
    <p:extLst>
      <p:ext uri="{BB962C8B-B14F-4D97-AF65-F5344CB8AC3E}">
        <p14:creationId xmlns:p14="http://schemas.microsoft.com/office/powerpoint/2010/main" val="457671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74320"/>
            <a:ext cx="7162800" cy="6303265"/>
          </a:xfrm>
        </p:spPr>
      </p:pic>
    </p:spTree>
    <p:extLst>
      <p:ext uri="{BB962C8B-B14F-4D97-AF65-F5344CB8AC3E}">
        <p14:creationId xmlns:p14="http://schemas.microsoft.com/office/powerpoint/2010/main" val="2601552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381000"/>
            <a:ext cx="8077200" cy="5847894"/>
          </a:xfrm>
        </p:spPr>
      </p:pic>
    </p:spTree>
    <p:extLst>
      <p:ext uri="{BB962C8B-B14F-4D97-AF65-F5344CB8AC3E}">
        <p14:creationId xmlns:p14="http://schemas.microsoft.com/office/powerpoint/2010/main" val="3606312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82" y="1600200"/>
            <a:ext cx="5846035" cy="4525963"/>
          </a:xfrm>
          <a:prstGeom prst="rect">
            <a:avLst/>
          </a:prstGeom>
        </p:spPr>
      </p:pic>
    </p:spTree>
    <p:extLst>
      <p:ext uri="{BB962C8B-B14F-4D97-AF65-F5344CB8AC3E}">
        <p14:creationId xmlns:p14="http://schemas.microsoft.com/office/powerpoint/2010/main" val="39074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Greek War of Independence, 1821-1832</a:t>
            </a:r>
            <a:endParaRPr lang="en-US" dirty="0"/>
          </a:p>
        </p:txBody>
      </p:sp>
      <p:sp>
        <p:nvSpPr>
          <p:cNvPr id="8" name="Content Placeholder 7"/>
          <p:cNvSpPr>
            <a:spLocks noGrp="1"/>
          </p:cNvSpPr>
          <p:nvPr>
            <p:ph sz="half" idx="1"/>
          </p:nvPr>
        </p:nvSpPr>
        <p:spPr>
          <a:xfrm>
            <a:off x="457200" y="1600200"/>
            <a:ext cx="3048000" cy="4525963"/>
          </a:xfrm>
        </p:spPr>
        <p:txBody>
          <a:bodyPr>
            <a:normAutofit fontScale="92500"/>
          </a:bodyPr>
          <a:lstStyle/>
          <a:p>
            <a:r>
              <a:rPr lang="en-US" dirty="0" err="1" smtClean="0"/>
              <a:t>Ipsilantis</a:t>
            </a:r>
            <a:endParaRPr lang="en-US" dirty="0" smtClean="0"/>
          </a:p>
          <a:p>
            <a:r>
              <a:rPr lang="en-US" dirty="0" smtClean="0"/>
              <a:t>Lack of support</a:t>
            </a:r>
          </a:p>
          <a:p>
            <a:r>
              <a:rPr lang="en-US" dirty="0" smtClean="0"/>
              <a:t>Execution of Patriarch Gregory</a:t>
            </a:r>
          </a:p>
          <a:p>
            <a:r>
              <a:rPr lang="en-US" dirty="0" smtClean="0"/>
              <a:t>Alexander’s Third Rome complex</a:t>
            </a:r>
          </a:p>
          <a:p>
            <a:r>
              <a:rPr lang="en-US" dirty="0" smtClean="0"/>
              <a:t>Lord Byron – Don Juan</a:t>
            </a:r>
          </a:p>
          <a:p>
            <a:r>
              <a:rPr lang="en-US" dirty="0" smtClean="0"/>
              <a:t>First European ethnic state </a:t>
            </a:r>
          </a:p>
          <a:p>
            <a:endParaRPr lang="en-US" dirty="0" smtClean="0"/>
          </a:p>
          <a:p>
            <a:pPr marL="0" indent="0">
              <a:buNone/>
            </a:pPr>
            <a:endParaRPr lang="en-US" dirty="0" smtClean="0"/>
          </a:p>
          <a:p>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81400" y="1600200"/>
            <a:ext cx="4743727" cy="3409553"/>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581400"/>
            <a:ext cx="1852370" cy="2889504"/>
          </a:xfrm>
          <a:prstGeom prst="rect">
            <a:avLst/>
          </a:prstGeom>
        </p:spPr>
      </p:pic>
    </p:spTree>
    <p:extLst>
      <p:ext uri="{BB962C8B-B14F-4D97-AF65-F5344CB8AC3E}">
        <p14:creationId xmlns:p14="http://schemas.microsoft.com/office/powerpoint/2010/main" val="4203084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1848 Revolutions: “When France sneezes, Europe catches a cold.”</a:t>
            </a:r>
            <a:endParaRPr lang="en-US" dirty="0"/>
          </a:p>
        </p:txBody>
      </p:sp>
      <p:sp>
        <p:nvSpPr>
          <p:cNvPr id="5" name="Text Placeholder 4"/>
          <p:cNvSpPr>
            <a:spLocks noGrp="1"/>
          </p:cNvSpPr>
          <p:nvPr>
            <p:ph type="body" idx="1"/>
          </p:nvPr>
        </p:nvSpPr>
        <p:spPr/>
        <p:txBody>
          <a:bodyPr/>
          <a:lstStyle/>
          <a:p>
            <a:r>
              <a:rPr lang="en-US" dirty="0" smtClean="0"/>
              <a:t>Revolutions</a:t>
            </a:r>
            <a:endParaRPr lang="en-US" dirty="0"/>
          </a:p>
        </p:txBody>
      </p:sp>
      <p:sp>
        <p:nvSpPr>
          <p:cNvPr id="3" name="Content Placeholder 2"/>
          <p:cNvSpPr>
            <a:spLocks noGrp="1"/>
          </p:cNvSpPr>
          <p:nvPr>
            <p:ph sz="half" idx="2"/>
          </p:nvPr>
        </p:nvSpPr>
        <p:spPr/>
        <p:txBody>
          <a:bodyPr>
            <a:normAutofit fontScale="85000" lnSpcReduction="10000"/>
          </a:bodyPr>
          <a:lstStyle/>
          <a:p>
            <a:r>
              <a:rPr lang="en-US" dirty="0" smtClean="0"/>
              <a:t>France – King Louis-Philippe (1830) July Monarchy, 2</a:t>
            </a:r>
            <a:r>
              <a:rPr lang="en-US" baseline="30000" dirty="0" smtClean="0"/>
              <a:t>nd</a:t>
            </a:r>
            <a:r>
              <a:rPr lang="en-US" dirty="0" smtClean="0"/>
              <a:t> republic after</a:t>
            </a:r>
          </a:p>
          <a:p>
            <a:r>
              <a:rPr lang="en-US" dirty="0" smtClean="0"/>
              <a:t>Budapest – Magyars</a:t>
            </a:r>
          </a:p>
          <a:p>
            <a:r>
              <a:rPr lang="en-US" dirty="0" smtClean="0"/>
              <a:t>Prague and Vienna</a:t>
            </a:r>
          </a:p>
          <a:p>
            <a:r>
              <a:rPr lang="en-US" dirty="0" smtClean="0"/>
              <a:t>Prussia – Kaiser Frederick Wilhelm IV (refused crown from assembly, German unification), Frankfurt Assembly (first ever parliament)</a:t>
            </a:r>
          </a:p>
          <a:p>
            <a:r>
              <a:rPr lang="en-US" dirty="0" smtClean="0"/>
              <a:t>Young Italy Movement – Mazzini, Republic of Rome (1849)</a:t>
            </a:r>
          </a:p>
          <a:p>
            <a:endParaRPr lang="en-US" dirty="0" smtClean="0"/>
          </a:p>
          <a:p>
            <a:endParaRPr lang="en-US" dirty="0" smtClean="0"/>
          </a:p>
          <a:p>
            <a:endParaRPr lang="en-US" dirty="0" smtClean="0"/>
          </a:p>
          <a:p>
            <a:endParaRPr lang="en-US" dirty="0"/>
          </a:p>
        </p:txBody>
      </p:sp>
      <p:sp>
        <p:nvSpPr>
          <p:cNvPr id="6" name="Text Placeholder 5"/>
          <p:cNvSpPr>
            <a:spLocks noGrp="1"/>
          </p:cNvSpPr>
          <p:nvPr>
            <p:ph type="body" sz="quarter" idx="3"/>
          </p:nvPr>
        </p:nvSpPr>
        <p:spPr/>
        <p:txBody>
          <a:bodyPr/>
          <a:lstStyle/>
          <a:p>
            <a:r>
              <a:rPr lang="en-US" dirty="0" smtClean="0"/>
              <a:t>Results</a:t>
            </a:r>
            <a:endParaRPr lang="en-US" dirty="0"/>
          </a:p>
        </p:txBody>
      </p:sp>
      <p:sp>
        <p:nvSpPr>
          <p:cNvPr id="7" name="Content Placeholder 6"/>
          <p:cNvSpPr>
            <a:spLocks noGrp="1"/>
          </p:cNvSpPr>
          <p:nvPr>
            <p:ph sz="quarter" idx="4"/>
          </p:nvPr>
        </p:nvSpPr>
        <p:spPr/>
        <p:txBody>
          <a:bodyPr/>
          <a:lstStyle/>
          <a:p>
            <a:r>
              <a:rPr lang="en-US" dirty="0" smtClean="0"/>
              <a:t>France – absolutist Louis Napoleon in 1851</a:t>
            </a:r>
          </a:p>
          <a:p>
            <a:r>
              <a:rPr lang="en-US" dirty="0" smtClean="0"/>
              <a:t>Austria – Franz Josef I (Metternich resigns), Austria to Austro-Hungary</a:t>
            </a:r>
          </a:p>
          <a:p>
            <a:r>
              <a:rPr lang="en-US" dirty="0" smtClean="0"/>
              <a:t>Prussia – aristocrats in assembly</a:t>
            </a:r>
          </a:p>
          <a:p>
            <a:r>
              <a:rPr lang="en-US" dirty="0" smtClean="0"/>
              <a:t>Mazzini – France and Austria</a:t>
            </a:r>
            <a:endParaRPr lang="en-US" dirty="0"/>
          </a:p>
        </p:txBody>
      </p:sp>
    </p:spTree>
    <p:extLst>
      <p:ext uri="{BB962C8B-B14F-4D97-AF65-F5344CB8AC3E}">
        <p14:creationId xmlns:p14="http://schemas.microsoft.com/office/powerpoint/2010/main" val="2328151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Communist Manifesto, 1848</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Published in London</a:t>
            </a:r>
          </a:p>
          <a:p>
            <a:r>
              <a:rPr lang="en-US" dirty="0" smtClean="0"/>
              <a:t>Marx and Engels</a:t>
            </a:r>
          </a:p>
          <a:p>
            <a:r>
              <a:rPr lang="en-US" dirty="0" smtClean="0"/>
              <a:t>Bourgeoisie</a:t>
            </a:r>
          </a:p>
          <a:p>
            <a:r>
              <a:rPr lang="en-US" dirty="0" smtClean="0"/>
              <a:t>Proletarians</a:t>
            </a:r>
          </a:p>
          <a:p>
            <a:r>
              <a:rPr lang="en-US" dirty="0" smtClean="0"/>
              <a:t>Capitalism</a:t>
            </a:r>
          </a:p>
          <a:p>
            <a:r>
              <a:rPr lang="en-US" dirty="0" smtClean="0"/>
              <a:t>Exploitation</a:t>
            </a:r>
          </a:p>
          <a:p>
            <a:r>
              <a:rPr lang="en-US" dirty="0" smtClean="0"/>
              <a:t>Private property</a:t>
            </a:r>
          </a:p>
          <a:p>
            <a:r>
              <a:rPr lang="en-US" dirty="0" smtClean="0"/>
              <a:t>Prior revolutions</a:t>
            </a:r>
          </a:p>
          <a:p>
            <a:r>
              <a:rPr lang="en-US" dirty="0" smtClean="0"/>
              <a:t>Inevitable revolution</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676400"/>
            <a:ext cx="3848100" cy="240506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617" y="3657600"/>
            <a:ext cx="1658503" cy="2586228"/>
          </a:xfrm>
          <a:prstGeom prst="rect">
            <a:avLst/>
          </a:prstGeom>
        </p:spPr>
      </p:pic>
    </p:spTree>
    <p:extLst>
      <p:ext uri="{BB962C8B-B14F-4D97-AF65-F5344CB8AC3E}">
        <p14:creationId xmlns:p14="http://schemas.microsoft.com/office/powerpoint/2010/main" val="2584606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after Peter the Great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Catherine the Great 1762-1796 – wife of Peter III, golden age, The Hermitage, Alaska, Russo-Turkish Wars, “Star of the North”, enlightenment</a:t>
            </a:r>
          </a:p>
          <a:p>
            <a:r>
              <a:rPr lang="en-US" dirty="0" smtClean="0"/>
              <a:t>Alexander I 1801-1825– grandson, Napoleon relationship, Ottoman Empire, Greek independence</a:t>
            </a:r>
          </a:p>
          <a:p>
            <a:r>
              <a:rPr lang="en-US" dirty="0" smtClean="0"/>
              <a:t>Nicholas I 1825-1855– Russo-Turkish War, Crimean War</a:t>
            </a:r>
          </a:p>
          <a:p>
            <a:r>
              <a:rPr lang="en-US" dirty="0" smtClean="0"/>
              <a:t>Alexander II `1855-1881 – freed the serfs, planned Duma, assassinated by The People’s Will</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082" y="4114800"/>
            <a:ext cx="3932518" cy="2005584"/>
          </a:xfrm>
          <a:prstGeom prst="rect">
            <a:avLst/>
          </a:prstGeo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1524000"/>
            <a:ext cx="2687320" cy="3048000"/>
          </a:xfrm>
        </p:spPr>
      </p:pic>
    </p:spTree>
    <p:extLst>
      <p:ext uri="{BB962C8B-B14F-4D97-AF65-F5344CB8AC3E}">
        <p14:creationId xmlns:p14="http://schemas.microsoft.com/office/powerpoint/2010/main" val="775202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13188</TotalTime>
  <Words>909</Words>
  <Application>Microsoft Office PowerPoint</Application>
  <PresentationFormat>On-screen Show (4:3)</PresentationFormat>
  <Paragraphs>109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19th Century, Part 1 </vt:lpstr>
      <vt:lpstr>The Congress of Vienna, 1814-15</vt:lpstr>
      <vt:lpstr>PowerPoint Presentation</vt:lpstr>
      <vt:lpstr>PowerPoint Presentation</vt:lpstr>
      <vt:lpstr>PowerPoint Presentation</vt:lpstr>
      <vt:lpstr>Greek War of Independence, 1821-1832</vt:lpstr>
      <vt:lpstr>1848 Revolutions: “When France sneezes, Europe catches a cold.”</vt:lpstr>
      <vt:lpstr>The Communist Manifesto, 1848</vt:lpstr>
      <vt:lpstr>Russia after Peter the Great</vt:lpstr>
      <vt:lpstr>Growth of Russian Empire</vt:lpstr>
      <vt:lpstr>The Crimean War, 1853-1856</vt:lpstr>
      <vt:lpstr>Charge of the Light Brigade  by Tennyson</vt:lpstr>
      <vt:lpstr>Queen Victoria, 1837-1901</vt:lpstr>
      <vt:lpstr>The First Opium War, 1839-1842</vt:lpstr>
      <vt:lpstr>PowerPoint Presentation</vt:lpstr>
      <vt:lpstr>Letter to Queen Victoria from Lin Zixu, 1839</vt:lpstr>
      <vt:lpstr>Second Opium War</vt:lpstr>
      <vt:lpstr>Spanish-American War</vt:lpstr>
    </vt:vector>
  </TitlesOfParts>
  <Company>Fairfax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Victorian Age, 19th Century</dc:title>
  <dc:creator>Administrator</dc:creator>
  <cp:lastModifiedBy>Administrator</cp:lastModifiedBy>
  <cp:revision>89</cp:revision>
  <dcterms:created xsi:type="dcterms:W3CDTF">2014-03-02T19:29:28Z</dcterms:created>
  <dcterms:modified xsi:type="dcterms:W3CDTF">2015-11-23T20:26:30Z</dcterms:modified>
</cp:coreProperties>
</file>