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24-1405-4734-A82B-1E1D5CDE494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17E-E117-4CD0-9071-F5293204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9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24-1405-4734-A82B-1E1D5CDE494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17E-E117-4CD0-9071-F5293204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3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24-1405-4734-A82B-1E1D5CDE494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17E-E117-4CD0-9071-F5293204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0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24-1405-4734-A82B-1E1D5CDE494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17E-E117-4CD0-9071-F5293204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9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24-1405-4734-A82B-1E1D5CDE494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17E-E117-4CD0-9071-F5293204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8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24-1405-4734-A82B-1E1D5CDE494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17E-E117-4CD0-9071-F5293204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0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24-1405-4734-A82B-1E1D5CDE494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17E-E117-4CD0-9071-F5293204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24-1405-4734-A82B-1E1D5CDE494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17E-E117-4CD0-9071-F5293204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5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24-1405-4734-A82B-1E1D5CDE494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17E-E117-4CD0-9071-F5293204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5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24-1405-4734-A82B-1E1D5CDE494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17E-E117-4CD0-9071-F5293204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24-1405-4734-A82B-1E1D5CDE494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17E-E117-4CD0-9071-F5293204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0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E124-1405-4734-A82B-1E1D5CDE494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4F17E-E117-4CD0-9071-F5293204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7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zymandias#cite_note-9" TargetMode="External"/><Relationship Id="rId2" Type="http://schemas.openxmlformats.org/officeDocument/2006/relationships/hyperlink" Target="http://en.wikipedia.org/wiki/Ozymandias#cite_note-Shelley1826-4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Christopher Wren, 1632-1723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Astronomer, geometer, mathematician, ARCHITECT</a:t>
            </a:r>
          </a:p>
          <a:p>
            <a:r>
              <a:rPr lang="en-US" dirty="0" smtClean="0"/>
              <a:t>1666 – Great Fire of London</a:t>
            </a:r>
          </a:p>
          <a:p>
            <a:r>
              <a:rPr lang="en-US" dirty="0" smtClean="0"/>
              <a:t>51 churches</a:t>
            </a:r>
          </a:p>
          <a:p>
            <a:r>
              <a:rPr lang="en-US" dirty="0" smtClean="0"/>
              <a:t>St. Paul’s Cathedral</a:t>
            </a:r>
          </a:p>
          <a:p>
            <a:r>
              <a:rPr lang="en-US" dirty="0" smtClean="0"/>
              <a:t>Charles II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651500" cy="319109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64449"/>
            <a:ext cx="2010664" cy="253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Ozymandias</a:t>
            </a:r>
            <a:r>
              <a:rPr lang="en-US" dirty="0" smtClean="0"/>
              <a:t> (Ramses II) </a:t>
            </a:r>
            <a:br>
              <a:rPr lang="en-US" dirty="0" smtClean="0"/>
            </a:br>
            <a:r>
              <a:rPr lang="en-US" dirty="0" smtClean="0"/>
              <a:t>Shelley vs. 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400" dirty="0">
                <a:latin typeface="Book Antiqua" panose="02040602050305030304" pitchFamily="18" charset="0"/>
              </a:rPr>
              <a:t>I met a </a:t>
            </a:r>
            <a:r>
              <a:rPr lang="en-US" sz="1400" dirty="0" err="1">
                <a:latin typeface="Book Antiqua" panose="02040602050305030304" pitchFamily="18" charset="0"/>
              </a:rPr>
              <a:t>traveller</a:t>
            </a:r>
            <a:r>
              <a:rPr lang="en-US" sz="1400" dirty="0">
                <a:latin typeface="Book Antiqua" panose="02040602050305030304" pitchFamily="18" charset="0"/>
              </a:rPr>
              <a:t> from an antique land</a:t>
            </a:r>
            <a:br>
              <a:rPr lang="en-US" sz="1400" dirty="0">
                <a:latin typeface="Book Antiqua" panose="02040602050305030304" pitchFamily="18" charset="0"/>
              </a:rPr>
            </a:br>
            <a:r>
              <a:rPr lang="en-US" sz="1400" dirty="0">
                <a:latin typeface="Book Antiqua" panose="02040602050305030304" pitchFamily="18" charset="0"/>
              </a:rPr>
              <a:t>Who said: Two vast and </a:t>
            </a:r>
            <a:r>
              <a:rPr lang="en-US" sz="1400" dirty="0" err="1">
                <a:latin typeface="Book Antiqua" panose="02040602050305030304" pitchFamily="18" charset="0"/>
              </a:rPr>
              <a:t>trunkless</a:t>
            </a:r>
            <a:r>
              <a:rPr lang="en-US" sz="1400" dirty="0">
                <a:latin typeface="Book Antiqua" panose="02040602050305030304" pitchFamily="18" charset="0"/>
              </a:rPr>
              <a:t> legs of stone</a:t>
            </a:r>
            <a:br>
              <a:rPr lang="en-US" sz="1400" dirty="0">
                <a:latin typeface="Book Antiqua" panose="02040602050305030304" pitchFamily="18" charset="0"/>
              </a:rPr>
            </a:br>
            <a:r>
              <a:rPr lang="en-US" sz="1400" dirty="0">
                <a:latin typeface="Book Antiqua" panose="02040602050305030304" pitchFamily="18" charset="0"/>
              </a:rPr>
              <a:t>Stand in the desert. Near them, on the sand,</a:t>
            </a:r>
            <a:br>
              <a:rPr lang="en-US" sz="1400" dirty="0">
                <a:latin typeface="Book Antiqua" panose="02040602050305030304" pitchFamily="18" charset="0"/>
              </a:rPr>
            </a:br>
            <a:r>
              <a:rPr lang="en-US" sz="1400" dirty="0">
                <a:latin typeface="Book Antiqua" panose="02040602050305030304" pitchFamily="18" charset="0"/>
              </a:rPr>
              <a:t>Half sunk, a shattered visage lies, whose frown,</a:t>
            </a:r>
            <a:br>
              <a:rPr lang="en-US" sz="1400" dirty="0">
                <a:latin typeface="Book Antiqua" panose="02040602050305030304" pitchFamily="18" charset="0"/>
              </a:rPr>
            </a:br>
            <a:r>
              <a:rPr lang="en-US" sz="1400" dirty="0">
                <a:latin typeface="Book Antiqua" panose="02040602050305030304" pitchFamily="18" charset="0"/>
              </a:rPr>
              <a:t>And wrinkled lip, and sneer of cold command,</a:t>
            </a:r>
            <a:br>
              <a:rPr lang="en-US" sz="1400" dirty="0">
                <a:latin typeface="Book Antiqua" panose="02040602050305030304" pitchFamily="18" charset="0"/>
              </a:rPr>
            </a:br>
            <a:r>
              <a:rPr lang="en-US" sz="1400" dirty="0">
                <a:latin typeface="Book Antiqua" panose="02040602050305030304" pitchFamily="18" charset="0"/>
              </a:rPr>
              <a:t>Tell that its sculptor well those passions read</a:t>
            </a:r>
            <a:br>
              <a:rPr lang="en-US" sz="1400" dirty="0">
                <a:latin typeface="Book Antiqua" panose="02040602050305030304" pitchFamily="18" charset="0"/>
              </a:rPr>
            </a:br>
            <a:r>
              <a:rPr lang="en-US" sz="1400" dirty="0">
                <a:latin typeface="Book Antiqua" panose="02040602050305030304" pitchFamily="18" charset="0"/>
              </a:rPr>
              <a:t>Which yet survive, stamped on these lifeless things,</a:t>
            </a:r>
            <a:br>
              <a:rPr lang="en-US" sz="1400" dirty="0">
                <a:latin typeface="Book Antiqua" panose="02040602050305030304" pitchFamily="18" charset="0"/>
              </a:rPr>
            </a:br>
            <a:r>
              <a:rPr lang="en-US" sz="1400" dirty="0">
                <a:latin typeface="Book Antiqua" panose="02040602050305030304" pitchFamily="18" charset="0"/>
              </a:rPr>
              <a:t>The hand that mocked them and the heart that fed:</a:t>
            </a:r>
            <a:br>
              <a:rPr lang="en-US" sz="1400" dirty="0">
                <a:latin typeface="Book Antiqua" panose="02040602050305030304" pitchFamily="18" charset="0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Book Antiqua" panose="02040602050305030304" pitchFamily="18" charset="0"/>
              </a:rPr>
              <a:t>And on the pedestal these words appear:</a:t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Book Antiqua" panose="02040602050305030304" pitchFamily="18" charset="0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Book Antiqua" panose="02040602050305030304" pitchFamily="18" charset="0"/>
              </a:rPr>
              <a:t>"My name is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Book Antiqua" panose="02040602050305030304" pitchFamily="18" charset="0"/>
              </a:rPr>
              <a:t>Ozymandias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Book Antiqua" panose="02040602050305030304" pitchFamily="18" charset="0"/>
              </a:rPr>
              <a:t>, king of kings:</a:t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Book Antiqua" panose="02040602050305030304" pitchFamily="18" charset="0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Book Antiqua" panose="02040602050305030304" pitchFamily="18" charset="0"/>
              </a:rPr>
              <a:t>Look on my works, ye Mighty, and despair!"</a:t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Book Antiqua" panose="02040602050305030304" pitchFamily="18" charset="0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Book Antiqua" panose="02040602050305030304" pitchFamily="18" charset="0"/>
              </a:rPr>
              <a:t>Nothing beside remains. Round the decay</a:t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Book Antiqua" panose="02040602050305030304" pitchFamily="18" charset="0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Book Antiqua" panose="02040602050305030304" pitchFamily="18" charset="0"/>
              </a:rPr>
              <a:t>Of that colossal wreck, boundless and bare</a:t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Book Antiqua" panose="02040602050305030304" pitchFamily="18" charset="0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Book Antiqua" panose="02040602050305030304" pitchFamily="18" charset="0"/>
              </a:rPr>
              <a:t>The lone and level sands stretch far away.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Book Antiqua" panose="02040602050305030304" pitchFamily="18" charset="0"/>
                <a:hlinkClick r:id="rId2"/>
              </a:rPr>
              <a:t>[4]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Book Antiqua" panose="020406020503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IN Egypt's sandy silence, all alone,</a:t>
            </a:r>
            <a: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Stands a gigantic Leg, which far off throws</a:t>
            </a:r>
            <a: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The only shadow that the Desert knows:—</a:t>
            </a:r>
            <a: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"I am great OZYMANDIAS," </a:t>
            </a:r>
            <a:r>
              <a:rPr lang="en-US" sz="1600" dirty="0" err="1">
                <a:latin typeface="Aparajita" panose="020B0604020202020204" pitchFamily="34" charset="0"/>
                <a:cs typeface="Aparajita" panose="020B0604020202020204" pitchFamily="34" charset="0"/>
              </a:rPr>
              <a:t>saith</a:t>
            </a: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 the stone,</a:t>
            </a:r>
            <a: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"The King of Kings; this mighty City shows</a:t>
            </a:r>
            <a: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"The wonders of my hand."— The City's gone,—</a:t>
            </a:r>
            <a: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 err="1">
                <a:latin typeface="Aparajita" panose="020B0604020202020204" pitchFamily="34" charset="0"/>
                <a:cs typeface="Aparajita" panose="020B0604020202020204" pitchFamily="34" charset="0"/>
              </a:rPr>
              <a:t>Nought</a:t>
            </a: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 but the Leg remaining to disclose</a:t>
            </a:r>
            <a: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The site of this forgotten Babylon.</a:t>
            </a:r>
            <a: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We wonder,—and some Hunter may express</a:t>
            </a:r>
            <a: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Wonder like ours, when thro' the wilderness</a:t>
            </a:r>
            <a: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Where London stood, holding the Wolf in </a:t>
            </a:r>
            <a:r>
              <a:rPr lang="en-US" sz="1600" dirty="0" err="1">
                <a:latin typeface="Aparajita" panose="020B0604020202020204" pitchFamily="34" charset="0"/>
                <a:cs typeface="Aparajita" panose="020B0604020202020204" pitchFamily="34" charset="0"/>
              </a:rPr>
              <a:t>chace</a:t>
            </a: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,</a:t>
            </a:r>
            <a: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He meets some fragment huge, and stops to guess</a:t>
            </a:r>
            <a: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What powerful but unrecorded race</a:t>
            </a:r>
            <a: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1600" dirty="0">
                <a:latin typeface="Aparajita" panose="020B0604020202020204" pitchFamily="34" charset="0"/>
                <a:cs typeface="Aparajita" panose="020B0604020202020204" pitchFamily="34" charset="0"/>
              </a:rPr>
              <a:t>Once dwelt in that annihilated place.</a:t>
            </a:r>
            <a:r>
              <a:rPr lang="en-US" sz="1600" baseline="30000" dirty="0">
                <a:latin typeface="Aparajita" panose="020B0604020202020204" pitchFamily="34" charset="0"/>
                <a:cs typeface="Aparajita" panose="020B0604020202020204" pitchFamily="34" charset="0"/>
                <a:hlinkClick r:id="rId3"/>
              </a:rPr>
              <a:t>[9]</a:t>
            </a:r>
            <a:endParaRPr lang="en-US" sz="16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Smith’s New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 "On A Stupendous Leg of Granite, Discovered Standing by Itself in the Deserts of Egypt, with the Inscription Inserted Below".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 to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Hundred Years’ </a:t>
            </a:r>
            <a:r>
              <a:rPr lang="en-US" dirty="0" smtClean="0"/>
              <a:t>War (1337-1453)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1453 - Calais and Channel Islands</a:t>
            </a:r>
          </a:p>
          <a:p>
            <a:r>
              <a:rPr lang="en-US" dirty="0" smtClean="0"/>
              <a:t>Charles VII</a:t>
            </a:r>
          </a:p>
          <a:p>
            <a:r>
              <a:rPr lang="en-US" dirty="0" smtClean="0"/>
              <a:t>Louis XI</a:t>
            </a:r>
          </a:p>
          <a:p>
            <a:r>
              <a:rPr lang="en-US" dirty="0" smtClean="0"/>
              <a:t>Charles VIII</a:t>
            </a:r>
          </a:p>
          <a:p>
            <a:r>
              <a:rPr lang="en-US" dirty="0" smtClean="0"/>
              <a:t>Louis XII</a:t>
            </a:r>
          </a:p>
          <a:p>
            <a:r>
              <a:rPr lang="en-US" dirty="0" smtClean="0"/>
              <a:t>Francis I</a:t>
            </a:r>
          </a:p>
          <a:p>
            <a:r>
              <a:rPr lang="en-US" dirty="0" smtClean="0"/>
              <a:t>Henry II</a:t>
            </a:r>
          </a:p>
          <a:p>
            <a:r>
              <a:rPr lang="en-US" dirty="0" smtClean="0"/>
              <a:t>Francis II</a:t>
            </a:r>
          </a:p>
          <a:p>
            <a:r>
              <a:rPr lang="en-US" dirty="0" smtClean="0"/>
              <a:t>(Seven) French Wars of Religion 1562-1598</a:t>
            </a:r>
          </a:p>
          <a:p>
            <a:r>
              <a:rPr lang="en-US" dirty="0" smtClean="0"/>
              <a:t>Charles IX – 1572 - St. </a:t>
            </a:r>
            <a:r>
              <a:rPr lang="en-US" dirty="0" err="1" smtClean="0"/>
              <a:t>Bartholemew’s</a:t>
            </a:r>
            <a:r>
              <a:rPr lang="en-US" dirty="0" smtClean="0"/>
              <a:t> Day Massacre, </a:t>
            </a:r>
            <a:r>
              <a:rPr lang="en-US" dirty="0" smtClean="0"/>
              <a:t>anti-Huguenots</a:t>
            </a:r>
            <a:r>
              <a:rPr lang="en-US" dirty="0" smtClean="0"/>
              <a:t>, </a:t>
            </a:r>
            <a:r>
              <a:rPr lang="en-US" dirty="0" smtClean="0"/>
              <a:t>instigated by Catherine </a:t>
            </a:r>
            <a:r>
              <a:rPr lang="en-US" dirty="0" smtClean="0"/>
              <a:t>de </a:t>
            </a:r>
            <a:r>
              <a:rPr lang="en-US" dirty="0" smtClean="0"/>
              <a:t>Medici, the king’s mother</a:t>
            </a:r>
            <a:endParaRPr lang="en-US" dirty="0" smtClean="0"/>
          </a:p>
          <a:p>
            <a:r>
              <a:rPr lang="en-US" dirty="0" smtClean="0"/>
              <a:t>Henry III – last </a:t>
            </a:r>
            <a:r>
              <a:rPr lang="en-US" dirty="0" smtClean="0"/>
              <a:t>of </a:t>
            </a:r>
            <a:r>
              <a:rPr lang="en-US" dirty="0" err="1" smtClean="0"/>
              <a:t>Capetian</a:t>
            </a:r>
            <a:r>
              <a:rPr lang="en-US" dirty="0" smtClean="0"/>
              <a:t> Dynasty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27" y="1676400"/>
            <a:ext cx="3295135" cy="1981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3581400"/>
            <a:ext cx="34930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Bourbons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Henry IV (1589-1610) – first Bourbon, raised Protestant, converted</a:t>
            </a:r>
          </a:p>
          <a:p>
            <a:r>
              <a:rPr lang="en-US" dirty="0" smtClean="0"/>
              <a:t>Edict of Nantes – rights for Huguenots</a:t>
            </a:r>
          </a:p>
          <a:p>
            <a:r>
              <a:rPr lang="en-US" dirty="0" smtClean="0"/>
              <a:t>Louis XIII (1601-1643) – Cardinal </a:t>
            </a:r>
            <a:r>
              <a:rPr lang="en-US" dirty="0" smtClean="0"/>
              <a:t>Richelieu, anti-Hapsburgs</a:t>
            </a:r>
            <a:endParaRPr lang="en-US" dirty="0" smtClean="0"/>
          </a:p>
          <a:p>
            <a:r>
              <a:rPr lang="en-US" dirty="0" smtClean="0"/>
              <a:t>Louis XIV (1638-1715) – 72 years, The “Sun King”, Cardinal Mazarin, Thirty Years’ War, </a:t>
            </a:r>
            <a:r>
              <a:rPr lang="en-US" dirty="0" smtClean="0"/>
              <a:t>Grand </a:t>
            </a:r>
            <a:r>
              <a:rPr lang="en-US" dirty="0" smtClean="0"/>
              <a:t>Alliance, War of Spanish </a:t>
            </a:r>
            <a:r>
              <a:rPr lang="en-US" dirty="0" smtClean="0"/>
              <a:t>Succession</a:t>
            </a:r>
          </a:p>
          <a:p>
            <a:r>
              <a:rPr lang="en-US" dirty="0" smtClean="0"/>
              <a:t>War of Devolution – Spanish Netherlands, Triple Alliance defeated Louis, Treaty of Aix-la-Chappelle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L’etat</a:t>
            </a:r>
            <a:r>
              <a:rPr lang="en-US" dirty="0" smtClean="0"/>
              <a:t>,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moi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Versailles Palace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58" y="1752600"/>
            <a:ext cx="2970342" cy="4223235"/>
          </a:xfrm>
        </p:spPr>
      </p:pic>
    </p:spTree>
    <p:extLst>
      <p:ext uri="{BB962C8B-B14F-4D97-AF65-F5344CB8AC3E}">
        <p14:creationId xmlns:p14="http://schemas.microsoft.com/office/powerpoint/2010/main" val="29580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Versailles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8115827" cy="246518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3251200" cy="2438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57600"/>
            <a:ext cx="4433663" cy="29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Enlightenment (Age of Reason) Thinkers, mid to late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Thomas Hobbes </a:t>
            </a:r>
            <a:r>
              <a:rPr lang="en-US" dirty="0" smtClean="0"/>
              <a:t>– pessimist, </a:t>
            </a:r>
            <a:r>
              <a:rPr lang="en-US" dirty="0" smtClean="0"/>
              <a:t>social </a:t>
            </a:r>
            <a:r>
              <a:rPr lang="en-US" dirty="0"/>
              <a:t>c</a:t>
            </a:r>
            <a:r>
              <a:rPr lang="en-US" dirty="0" smtClean="0"/>
              <a:t>ontract</a:t>
            </a:r>
            <a:r>
              <a:rPr lang="en-US" dirty="0" smtClean="0"/>
              <a:t>, sacrifice freedom, Leviathan, </a:t>
            </a:r>
            <a:r>
              <a:rPr lang="en-US" dirty="0" err="1" smtClean="0"/>
              <a:t>govt</a:t>
            </a:r>
            <a:r>
              <a:rPr lang="en-US" dirty="0" smtClean="0"/>
              <a:t> keeps order</a:t>
            </a:r>
          </a:p>
          <a:p>
            <a:r>
              <a:rPr lang="en-US" b="1" dirty="0" smtClean="0"/>
              <a:t>Locke</a:t>
            </a:r>
            <a:r>
              <a:rPr lang="en-US" dirty="0" smtClean="0"/>
              <a:t> – Natural rights, </a:t>
            </a:r>
            <a:r>
              <a:rPr lang="en-US" dirty="0" smtClean="0"/>
              <a:t>social contract, Tabula </a:t>
            </a:r>
            <a:r>
              <a:rPr lang="en-US" dirty="0" smtClean="0"/>
              <a:t>Rasa, </a:t>
            </a:r>
            <a:r>
              <a:rPr lang="en-US" dirty="0" err="1" smtClean="0"/>
              <a:t>govt</a:t>
            </a:r>
            <a:r>
              <a:rPr lang="en-US" dirty="0" smtClean="0"/>
              <a:t> has responsibility, right to overthrow, individuality</a:t>
            </a:r>
          </a:p>
          <a:p>
            <a:r>
              <a:rPr lang="en-US" b="1" dirty="0" smtClean="0"/>
              <a:t>Jean-Jacques Rousseau </a:t>
            </a:r>
            <a:r>
              <a:rPr lang="en-US" dirty="0" smtClean="0"/>
              <a:t>– different </a:t>
            </a:r>
            <a:r>
              <a:rPr lang="en-US" dirty="0" smtClean="0"/>
              <a:t>“Social Contract”, </a:t>
            </a:r>
            <a:r>
              <a:rPr lang="en-US" dirty="0" smtClean="0"/>
              <a:t>General Will, community over individual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“Man is born free, and everywhere he is in chains”</a:t>
            </a:r>
          </a:p>
          <a:p>
            <a:r>
              <a:rPr lang="en-US" b="1" dirty="0" smtClean="0"/>
              <a:t>Montesquieu</a:t>
            </a:r>
            <a:r>
              <a:rPr lang="en-US" dirty="0" smtClean="0"/>
              <a:t> – separation of powers, checks and balances</a:t>
            </a:r>
          </a:p>
          <a:p>
            <a:r>
              <a:rPr lang="en-US" b="1" dirty="0" smtClean="0"/>
              <a:t>Voltaire </a:t>
            </a:r>
            <a:r>
              <a:rPr lang="en-US" dirty="0" smtClean="0"/>
              <a:t>– satire, </a:t>
            </a:r>
            <a:r>
              <a:rPr lang="en-US" dirty="0" err="1" smtClean="0"/>
              <a:t>Candide</a:t>
            </a:r>
            <a:r>
              <a:rPr lang="en-US" dirty="0" smtClean="0"/>
              <a:t>, Bastille</a:t>
            </a:r>
          </a:p>
          <a:p>
            <a:r>
              <a:rPr lang="en-US" dirty="0" smtClean="0"/>
              <a:t>“I do not agree with a word you say, but I will defend to the death your right to say it.”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Diderot</a:t>
            </a:r>
            <a:r>
              <a:rPr lang="en-US" dirty="0" smtClean="0"/>
              <a:t> – </a:t>
            </a:r>
            <a:r>
              <a:rPr lang="en-US" dirty="0" err="1" smtClean="0"/>
              <a:t>Encylopedia</a:t>
            </a:r>
            <a:r>
              <a:rPr lang="en-US" dirty="0" smtClean="0"/>
              <a:t> wasn’t just an encyclopedia</a:t>
            </a:r>
          </a:p>
          <a:p>
            <a:r>
              <a:rPr lang="en-US" dirty="0" smtClean="0"/>
              <a:t>Heavily anti-monarchy and anti-religion</a:t>
            </a:r>
          </a:p>
          <a:p>
            <a:r>
              <a:rPr lang="en-US" b="1" dirty="0" smtClean="0"/>
              <a:t>Mary Wollstonecraft </a:t>
            </a:r>
            <a:r>
              <a:rPr lang="en-US" dirty="0" smtClean="0"/>
              <a:t>– first feminist, equal education, even enlightenment thinkers didn’t like 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Adam Smith </a:t>
            </a:r>
            <a:r>
              <a:rPr lang="en-US" dirty="0" smtClean="0"/>
              <a:t>– father of capitalism, </a:t>
            </a:r>
            <a:r>
              <a:rPr lang="en-US" i="1" dirty="0" smtClean="0"/>
              <a:t>Wealth of Nations</a:t>
            </a:r>
            <a:r>
              <a:rPr lang="en-US" dirty="0" smtClean="0"/>
              <a:t>, invisible hand, laissez-faire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Poets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Samuel Taylor Coleridge – </a:t>
            </a:r>
            <a:r>
              <a:rPr lang="en-US" i="1" dirty="0" smtClean="0"/>
              <a:t>Rime of the Ancient Mariner, the albatross</a:t>
            </a:r>
          </a:p>
          <a:p>
            <a:r>
              <a:rPr lang="en-US" dirty="0" smtClean="0"/>
              <a:t>Percy Bysshe Shelley – </a:t>
            </a:r>
            <a:r>
              <a:rPr lang="en-US" i="1" dirty="0" smtClean="0"/>
              <a:t>Prometheus Unbound, </a:t>
            </a:r>
            <a:r>
              <a:rPr lang="en-US" i="1" dirty="0" err="1" smtClean="0"/>
              <a:t>Ozymandias</a:t>
            </a:r>
            <a:r>
              <a:rPr lang="en-US" i="1" dirty="0" smtClean="0"/>
              <a:t>, Ode to the West Wind</a:t>
            </a:r>
          </a:p>
          <a:p>
            <a:r>
              <a:rPr lang="en-US" dirty="0" smtClean="0"/>
              <a:t>John Keats – </a:t>
            </a:r>
            <a:r>
              <a:rPr lang="en-US" i="1" dirty="0" smtClean="0"/>
              <a:t>Ode to a Nightingale, Ode on a Grecian Urn</a:t>
            </a:r>
          </a:p>
          <a:p>
            <a:r>
              <a:rPr lang="en-US" dirty="0" smtClean="0"/>
              <a:t>“Beauty is truth, truth beauty”</a:t>
            </a:r>
          </a:p>
          <a:p>
            <a:r>
              <a:rPr lang="en-US" dirty="0" smtClean="0"/>
              <a:t>Lord Byron – </a:t>
            </a:r>
            <a:r>
              <a:rPr lang="en-US" i="1" dirty="0" smtClean="0"/>
              <a:t>Don Juan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Rime of the Ancient Mariner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Day after day, day after day,</a:t>
            </a:r>
          </a:p>
          <a:p>
            <a:r>
              <a:rPr lang="en-US" dirty="0" smtClean="0"/>
              <a:t>We stuck, nor breath nor motion;</a:t>
            </a:r>
          </a:p>
          <a:p>
            <a:r>
              <a:rPr lang="en-US" dirty="0" smtClean="0"/>
              <a:t>As idle as a painted ship</a:t>
            </a:r>
          </a:p>
          <a:p>
            <a:r>
              <a:rPr lang="en-US" dirty="0" smtClean="0"/>
              <a:t>Upon a painted ocean.</a:t>
            </a:r>
          </a:p>
          <a:p>
            <a:r>
              <a:rPr lang="en-US" dirty="0" smtClean="0"/>
              <a:t>Water, water, every where,</a:t>
            </a:r>
          </a:p>
          <a:p>
            <a:r>
              <a:rPr lang="en-US" dirty="0" smtClean="0"/>
              <a:t>And all the boards did shrink;</a:t>
            </a:r>
          </a:p>
          <a:p>
            <a:r>
              <a:rPr lang="en-US" dirty="0" smtClean="0"/>
              <a:t>Water, water, every where,</a:t>
            </a:r>
          </a:p>
          <a:p>
            <a:r>
              <a:rPr lang="en-US" dirty="0" smtClean="0"/>
              <a:t>Nor any drop to drink.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36" y="1600200"/>
            <a:ext cx="3386928" cy="4525963"/>
          </a:xfrm>
        </p:spPr>
      </p:pic>
    </p:spTree>
    <p:extLst>
      <p:ext uri="{BB962C8B-B14F-4D97-AF65-F5344CB8AC3E}">
        <p14:creationId xmlns:p14="http://schemas.microsoft.com/office/powerpoint/2010/main" val="4974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475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Sir Christopher Wren, 1632-1723</vt:lpstr>
      <vt:lpstr>Road to Revolution</vt:lpstr>
      <vt:lpstr>After Hundred Years’ War (1337-1453)</vt:lpstr>
      <vt:lpstr>The Bourbons</vt:lpstr>
      <vt:lpstr>Versailles</vt:lpstr>
      <vt:lpstr>Enlightenment (Age of Reason) Thinkers, mid to late 18th century</vt:lpstr>
      <vt:lpstr>More thinkers</vt:lpstr>
      <vt:lpstr>Romantic Poets</vt:lpstr>
      <vt:lpstr>Rime of the Ancient Mariner</vt:lpstr>
      <vt:lpstr>Ozymandias (Ramses II)  Shelley vs. Smith</vt:lpstr>
      <vt:lpstr>Smith’s New Title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Revolution</dc:title>
  <dc:creator>Administrator</dc:creator>
  <cp:lastModifiedBy>Administrator</cp:lastModifiedBy>
  <cp:revision>21</cp:revision>
  <dcterms:created xsi:type="dcterms:W3CDTF">2014-02-25T12:40:37Z</dcterms:created>
  <dcterms:modified xsi:type="dcterms:W3CDTF">2015-10-19T18:21:39Z</dcterms:modified>
</cp:coreProperties>
</file>