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72" r:id="rId4"/>
    <p:sldId id="267" r:id="rId5"/>
    <p:sldId id="261" r:id="rId6"/>
    <p:sldId id="268" r:id="rId7"/>
    <p:sldId id="262" r:id="rId8"/>
    <p:sldId id="257" r:id="rId9"/>
    <p:sldId id="258" r:id="rId10"/>
    <p:sldId id="270" r:id="rId11"/>
    <p:sldId id="269" r:id="rId12"/>
    <p:sldId id="259" r:id="rId13"/>
    <p:sldId id="271" r:id="rId14"/>
    <p:sldId id="280" r:id="rId15"/>
    <p:sldId id="275" r:id="rId16"/>
    <p:sldId id="263" r:id="rId17"/>
    <p:sldId id="276" r:id="rId18"/>
    <p:sldId id="281" r:id="rId19"/>
    <p:sldId id="283" r:id="rId20"/>
    <p:sldId id="273" r:id="rId21"/>
    <p:sldId id="277" r:id="rId22"/>
    <p:sldId id="274" r:id="rId23"/>
    <p:sldId id="278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8BB8-4F82-4732-A2BC-D595B4B9FB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268B-1BD3-4721-BFE4-0B31151D7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3268B-1BD3-4721-BFE4-0B31151D7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8D69-AAA7-4114-81BE-1321803FB3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9C4B-4C21-4F9D-B611-C007DCFE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Explorers, Mughal Empire and Baroque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International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Ottoman Suleiman the Magnificent tried to get Mughal help to weaken Portuguese navy</a:t>
            </a:r>
          </a:p>
          <a:p>
            <a:r>
              <a:rPr lang="en-US" dirty="0" smtClean="0"/>
              <a:t>Received envoys from Queen Elizabeth I</a:t>
            </a:r>
          </a:p>
          <a:p>
            <a:r>
              <a:rPr lang="en-US" dirty="0" smtClean="0"/>
              <a:t>Married Hindu </a:t>
            </a:r>
            <a:r>
              <a:rPr lang="en-US" dirty="0" err="1" smtClean="0"/>
              <a:t>Rajpat</a:t>
            </a:r>
            <a:r>
              <a:rPr lang="en-US" dirty="0" smtClean="0"/>
              <a:t> princess</a:t>
            </a:r>
          </a:p>
          <a:p>
            <a:r>
              <a:rPr lang="en-US" dirty="0" smtClean="0"/>
              <a:t>Grandson Shah Jahan, builder of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in Agra</a:t>
            </a:r>
          </a:p>
          <a:p>
            <a:r>
              <a:rPr lang="en-US" dirty="0" smtClean="0"/>
              <a:t>Jahangir rebelled against him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9218" name="Picture 2" descr="http://upload.wikimedia.org/wikipedia/commons/e/ee/Akbar_receives_an_embassy_sent_by_Queen_Elizab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799"/>
            <a:ext cx="30670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8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f/ff/Mughal_Historical_Map.png/640px-Mughal_Historic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81792" cy="62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British East India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1600 – Royal Charter given by Elizabeth I</a:t>
            </a:r>
          </a:p>
          <a:p>
            <a:r>
              <a:rPr lang="en-US" dirty="0" smtClean="0"/>
              <a:t>Oldest European east Indies company</a:t>
            </a:r>
          </a:p>
          <a:p>
            <a:r>
              <a:rPr lang="en-US" dirty="0" smtClean="0"/>
              <a:t>Had their own military</a:t>
            </a:r>
          </a:p>
          <a:p>
            <a:r>
              <a:rPr lang="en-US" dirty="0" smtClean="0"/>
              <a:t>Charter gave monopoly on all trade between Cape of Good Hope and Straits of Magellan</a:t>
            </a:r>
          </a:p>
          <a:p>
            <a:r>
              <a:rPr lang="en-US" dirty="0" smtClean="0"/>
              <a:t>Dutch East India Company major competitor</a:t>
            </a:r>
          </a:p>
          <a:p>
            <a:r>
              <a:rPr lang="en-US" dirty="0" smtClean="0"/>
              <a:t>Jahangir gave BEIC permission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42" name="Picture 2" descr="http://upload.wikimedia.org/wikipedia/commons/d/d8/Reddragon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74294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2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"Upon which assurance of your royal love I have given my general command to all the kingdoms and ports of my dominions </a:t>
            </a:r>
            <a:r>
              <a:rPr lang="en-US" b="1" dirty="0"/>
              <a:t>to receive all the merchants of the English nation as the subjects of my friend; that in what place </a:t>
            </a:r>
            <a:r>
              <a:rPr lang="en-US" b="1" dirty="0" err="1"/>
              <a:t>soever</a:t>
            </a:r>
            <a:r>
              <a:rPr lang="en-US" b="1" dirty="0"/>
              <a:t> they choose to live, they may have free liberty without any restraint</a:t>
            </a:r>
            <a:r>
              <a:rPr lang="en-US" dirty="0"/>
              <a:t>; and at what port </a:t>
            </a:r>
            <a:r>
              <a:rPr lang="en-US" dirty="0" err="1"/>
              <a:t>soever</a:t>
            </a:r>
            <a:r>
              <a:rPr lang="en-US" dirty="0"/>
              <a:t> they shall arrive, </a:t>
            </a:r>
            <a:r>
              <a:rPr lang="en-US" b="1" dirty="0"/>
              <a:t>that neither Portugal nor any other shall dare to molest their quiet</a:t>
            </a:r>
            <a:r>
              <a:rPr lang="en-US" dirty="0"/>
              <a:t>; and in what city </a:t>
            </a:r>
            <a:r>
              <a:rPr lang="en-US" dirty="0" err="1"/>
              <a:t>soever</a:t>
            </a:r>
            <a:r>
              <a:rPr lang="en-US" dirty="0"/>
              <a:t> they shall have residence, I have commanded all my governors and captains to give them freedom answerable to their own desires; to sell, buy, and to transport into their country at their pleasure.</a:t>
            </a:r>
            <a:br>
              <a:rPr lang="en-US" dirty="0"/>
            </a:br>
            <a:r>
              <a:rPr lang="en-US" dirty="0"/>
              <a:t>For confirmation of our love and friendship, </a:t>
            </a:r>
            <a:r>
              <a:rPr lang="en-US" b="1" dirty="0"/>
              <a:t>I desire your Majesty to command your merchants to bring in their ships of all sorts of rarities and rich goods fit for my palace</a:t>
            </a:r>
            <a:r>
              <a:rPr lang="en-US" dirty="0"/>
              <a:t>; and that you be pleased to send me your royal letters by every opportunity, that I may rejoice in your health and prosperous affairs; that our friendship may be interchanged and eternal"</a:t>
            </a:r>
          </a:p>
          <a:p>
            <a:r>
              <a:rPr lang="en-US" dirty="0"/>
              <a:t>—</a:t>
            </a:r>
            <a:r>
              <a:rPr lang="en-US" dirty="0" err="1"/>
              <a:t>Nuruddin</a:t>
            </a:r>
            <a:r>
              <a:rPr lang="en-US" dirty="0"/>
              <a:t> Salim Jahangir, </a:t>
            </a:r>
            <a:r>
              <a:rPr lang="en-US" i="1" dirty="0"/>
              <a:t>Letter to James 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4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Baroque Style: Music, Architecture, Sculpture,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Handel – Water Music</a:t>
            </a:r>
          </a:p>
          <a:p>
            <a:r>
              <a:rPr lang="en-US" dirty="0" smtClean="0"/>
              <a:t>Bach – Well-Tempered Clavier, Mass in B Minor, Brandenburg Concertos</a:t>
            </a:r>
          </a:p>
          <a:p>
            <a:r>
              <a:rPr lang="en-US" dirty="0" smtClean="0"/>
              <a:t>Vivaldi – Four Seasons</a:t>
            </a:r>
          </a:p>
          <a:p>
            <a:r>
              <a:rPr lang="en-US" dirty="0" smtClean="0"/>
              <a:t>Pachelbel – Canon in D Major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Architecture: grandeur &amp; impressive, flashy designs</a:t>
            </a:r>
          </a:p>
          <a:p>
            <a:pPr lvl="1"/>
            <a:r>
              <a:rPr lang="en-US" dirty="0"/>
              <a:t>Painting: intense </a:t>
            </a:r>
            <a:r>
              <a:rPr lang="en-US" dirty="0" smtClean="0"/>
              <a:t>lighting/shading</a:t>
            </a:r>
          </a:p>
          <a:p>
            <a:pPr lvl="1"/>
            <a:r>
              <a:rPr lang="en-US" dirty="0" smtClean="0"/>
              <a:t>Lots of Baroque art was a reaction to Reformation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3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Renaissance and Baroque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visual-arts-cork.com/images-artistic/caravaggio-entomb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199"/>
            <a:ext cx="3657600" cy="43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naissance Artists Rapha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4381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2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Calling of St. Matthew</a:t>
            </a:r>
            <a:r>
              <a:rPr lang="en-US" dirty="0" smtClean="0"/>
              <a:t>, 1600 by Caravaggio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Italian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Light leads to </a:t>
            </a:r>
            <a:r>
              <a:rPr lang="en-US" sz="1600" dirty="0" smtClean="0"/>
              <a:t>Matthew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chiaroscuro, called </a:t>
            </a:r>
            <a:r>
              <a:rPr lang="en-US" sz="1600" dirty="0" err="1"/>
              <a:t>tenebrism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338" name="Picture 2" descr="http://www.ilibrarian.net/art/baroque_the_calling_of_st_matthew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153025" cy="48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6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Judith Beheading </a:t>
            </a:r>
            <a:r>
              <a:rPr lang="en-US" dirty="0" err="1" smtClean="0"/>
              <a:t>Holofernes</a:t>
            </a:r>
            <a:r>
              <a:rPr lang="en-US" dirty="0" smtClean="0"/>
              <a:t>, 1599 by Caravaggio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Judith in light and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Lines lead to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434" name="Picture 2" descr="http://i.dailymail.co.uk/i/pix/2009/03/11/article-1161178-001F45CA00000258-184_468x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50403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9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Ecstasy of St. Theresa, by Bernini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Italian artist, </a:t>
            </a:r>
            <a:r>
              <a:rPr lang="en-US" sz="1600" dirty="0" smtClean="0"/>
              <a:t>sculptor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Face, toes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Arrow piercing 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drapery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Notable </a:t>
            </a:r>
            <a:r>
              <a:rPr lang="en-US" sz="1600" dirty="0" smtClean="0"/>
              <a:t>works:</a:t>
            </a:r>
            <a:endParaRPr lang="en-US" sz="1600" dirty="0"/>
          </a:p>
          <a:p>
            <a:pPr lvl="1"/>
            <a:r>
              <a:rPr lang="en-US" sz="1600" i="1" dirty="0"/>
              <a:t>Fountain of Four Rivers</a:t>
            </a:r>
            <a:r>
              <a:rPr lang="en-US" sz="1600" dirty="0"/>
              <a:t>; four sculptures of gods to represent the Nile, La Plata, Danube, and Ganges</a:t>
            </a:r>
          </a:p>
          <a:p>
            <a:pPr lvl="1"/>
            <a:r>
              <a:rPr lang="en-US" sz="1600" i="1" dirty="0"/>
              <a:t>Apollo and Daphne</a:t>
            </a:r>
          </a:p>
          <a:p>
            <a:pPr lvl="1"/>
            <a:r>
              <a:rPr lang="en-US" sz="1600" i="1" dirty="0"/>
              <a:t>St. Peter’s Basilica</a:t>
            </a:r>
            <a:r>
              <a:rPr lang="en-US" sz="1600" dirty="0"/>
              <a:t>; made the </a:t>
            </a:r>
            <a:r>
              <a:rPr lang="en-US" sz="1600" dirty="0" err="1"/>
              <a:t>baldacchino</a:t>
            </a:r>
            <a:r>
              <a:rPr lang="en-US" sz="1600" dirty="0"/>
              <a:t> (canopy) beneath the dome</a:t>
            </a:r>
          </a:p>
          <a:p>
            <a:endParaRPr lang="en-US" dirty="0"/>
          </a:p>
        </p:txBody>
      </p:sp>
      <p:pic>
        <p:nvPicPr>
          <p:cNvPr id="5" name="Picture 5" descr="http://www.artchive.com/artchive/b/bernini/te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3810000" cy="54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6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Bernini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Apollo and Daphne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Baldachino</a:t>
            </a:r>
            <a:r>
              <a:rPr lang="en-US" dirty="0" smtClean="0"/>
              <a:t> above altar of St. Peter’s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6/66/Bernini_Baldach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8463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lahanas.de/Greeks/Mythology/RM/ApolloDapheBern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936175" cy="4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Vasco Da Gama</a:t>
            </a:r>
          </a:p>
          <a:p>
            <a:r>
              <a:rPr lang="en-US" dirty="0"/>
              <a:t>1394 – 1460 </a:t>
            </a:r>
            <a:r>
              <a:rPr lang="en-US" dirty="0" smtClean="0"/>
              <a:t>Prince Henry </a:t>
            </a:r>
            <a:r>
              <a:rPr lang="en-US" dirty="0"/>
              <a:t>the </a:t>
            </a:r>
            <a:r>
              <a:rPr lang="en-US" dirty="0" smtClean="0"/>
              <a:t>Navigator</a:t>
            </a:r>
            <a:endParaRPr lang="en-US" dirty="0"/>
          </a:p>
          <a:p>
            <a:r>
              <a:rPr lang="en-US" dirty="0"/>
              <a:t>Patron of exploration, maritime trade, Age of Discoveries, interested in legend of </a:t>
            </a:r>
            <a:r>
              <a:rPr lang="en-US" dirty="0" err="1" smtClean="0"/>
              <a:t>Prestor</a:t>
            </a:r>
            <a:r>
              <a:rPr lang="en-US" dirty="0" smtClean="0"/>
              <a:t> </a:t>
            </a:r>
            <a:r>
              <a:rPr lang="en-US" dirty="0"/>
              <a:t>John</a:t>
            </a:r>
          </a:p>
          <a:p>
            <a:r>
              <a:rPr lang="en-US" dirty="0"/>
              <a:t>1519 – 1522 Magellan’s (sailing under Spanish crown) first circumnavigation around the world, died in Battle of </a:t>
            </a:r>
            <a:r>
              <a:rPr lang="en-US" dirty="0" err="1"/>
              <a:t>Mactan</a:t>
            </a:r>
            <a:r>
              <a:rPr lang="en-US" dirty="0"/>
              <a:t> (Philippines)</a:t>
            </a:r>
          </a:p>
          <a:p>
            <a:r>
              <a:rPr lang="en-US" dirty="0" smtClean="0"/>
              <a:t>1580 </a:t>
            </a:r>
            <a:r>
              <a:rPr lang="en-US" dirty="0"/>
              <a:t>– Philip II of Spain annexes Portugal, loyalists held out in Azores </a:t>
            </a:r>
            <a:r>
              <a:rPr lang="en-US" dirty="0" smtClean="0"/>
              <a:t>(still part of Portugal today) until </a:t>
            </a:r>
            <a:r>
              <a:rPr lang="en-US" dirty="0"/>
              <a:t>1583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1266" name="Picture 2" descr="Henry the Navig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67155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2/2b/Retrato_de_Vasco_da_G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20" y="3276599"/>
            <a:ext cx="2201584" cy="30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1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Meninas</a:t>
            </a:r>
            <a:r>
              <a:rPr lang="en-US" dirty="0" smtClean="0"/>
              <a:t>, 1656 by Diego Velasquez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Spanish court </a:t>
            </a:r>
            <a:r>
              <a:rPr lang="en-US" sz="1600" dirty="0" smtClean="0"/>
              <a:t>painter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 in door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Dwarf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Subjects in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Painter painted himself</a:t>
            </a:r>
            <a:endParaRPr lang="en-US" sz="1600" dirty="0"/>
          </a:p>
        </p:txBody>
      </p:sp>
      <p:pic>
        <p:nvPicPr>
          <p:cNvPr id="15362" name="Picture 2" descr="http://www.ilibrarian.net/art/baroque_las_meninas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524375" cy="52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4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 with a Pearl Earring, 1665 by Johannes Vermeer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Light from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Earring attracts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458" name="Picture 2" descr="http://www.oilpaintingfactory.com/pic/Oil%20Painting%20Masterpieces%20on%20Canvas/Vermeer%20Johannes_Netherlands_1632-1675/4-Girl-with-a-Pearl-Earring-Baroque-Johannes-Verm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3851366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4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Nightwatch</a:t>
            </a:r>
            <a:r>
              <a:rPr lang="en-US" dirty="0" smtClean="0"/>
              <a:t>, by Rembrandt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 </a:t>
            </a:r>
            <a:r>
              <a:rPr lang="en-US" sz="1600" dirty="0"/>
              <a:t>of the “Dutch Golden Age”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Wife, </a:t>
            </a:r>
            <a:r>
              <a:rPr lang="en-US" sz="1600" dirty="0" err="1"/>
              <a:t>Saskia</a:t>
            </a:r>
            <a:r>
              <a:rPr lang="en-US" sz="1600" dirty="0"/>
              <a:t>, included in some of his </a:t>
            </a:r>
            <a:r>
              <a:rPr lang="en-US" sz="1600" dirty="0" smtClean="0"/>
              <a:t>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Military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Woman holding chicken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Shield with 18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Dog barking at drummer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Notable works:</a:t>
            </a:r>
          </a:p>
          <a:p>
            <a:pPr lvl="1"/>
            <a:r>
              <a:rPr lang="en-US" sz="1600" i="1" dirty="0" smtClean="0"/>
              <a:t>Belshazzar’s </a:t>
            </a:r>
            <a:r>
              <a:rPr lang="en-US" sz="1600" i="1" dirty="0"/>
              <a:t>Feast</a:t>
            </a:r>
            <a:r>
              <a:rPr lang="en-US" sz="1600" dirty="0"/>
              <a:t>: Babylonian king watches illuminated Hebrew letters being writ on a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386" name="Picture 2" descr="https://s-media-cache-ak0.pinimg.com/originals/82/42/7d/82427d7c881c8b8614f2bfcaa1c8a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003838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9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Lesson of Dr. </a:t>
            </a:r>
            <a:r>
              <a:rPr lang="en-US" dirty="0" err="1" smtClean="0"/>
              <a:t>Nicolaes</a:t>
            </a:r>
            <a:r>
              <a:rPr lang="en-US" dirty="0" smtClean="0"/>
              <a:t> </a:t>
            </a:r>
            <a:r>
              <a:rPr lang="en-US" dirty="0" err="1" smtClean="0"/>
              <a:t>Tulp</a:t>
            </a:r>
            <a:r>
              <a:rPr lang="en-US" dirty="0" smtClean="0"/>
              <a:t>, 1632 by Rembrandt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Typical Dutch attire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Examining forearm</a:t>
            </a:r>
            <a:endParaRPr lang="en-US" sz="1600" dirty="0"/>
          </a:p>
        </p:txBody>
      </p:sp>
      <p:pic>
        <p:nvPicPr>
          <p:cNvPr id="20482" name="Picture 2" descr="https://rentomod.files.wordpress.com/2013/04/rembrandt_anatomy-les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74" y="1295400"/>
            <a:ext cx="5304939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5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Contemplating the Bust of Homer, by Rembrandt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metmuseum.org/toah/images/h2/h2_61.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51200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7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Graces, by Peter Paul Rubens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Rubenesque</a:t>
            </a:r>
            <a:r>
              <a:rPr lang="en-US" dirty="0" smtClean="0"/>
              <a:t>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flesh tones</a:t>
            </a:r>
            <a:endParaRPr lang="en-US" dirty="0"/>
          </a:p>
        </p:txBody>
      </p:sp>
      <p:pic>
        <p:nvPicPr>
          <p:cNvPr id="21506" name="Picture 2" descr="http://upload.wikimedia.org/wikipedia/commons/thumb/b/b2/Peter_Paul_Rubens_-_The_Three_Graces%2C_1635.jpg/220px-Peter_Paul_Rubens_-_The_Three_Graces%2C_1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3810000" cy="48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5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Magellan’s Circumnavigation, 1519-1522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upload.wikimedia.org/wikipedia/commons/thumb/a/ab/Magellan_Elcano_Circumnavigation-en.svg/800px-Magellan_Elcano_Circumnavigation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7848600" cy="3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0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Overseas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reeman-pedia.wikispaces.com/file/view/Portuguese%20Empire%20Map.png/443264600/800x406/Portuguese%20Empire%20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600200"/>
            <a:ext cx="825812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1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1492 </a:t>
            </a: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voyage) – Columbus </a:t>
            </a:r>
            <a:r>
              <a:rPr lang="en-US" dirty="0" smtClean="0"/>
              <a:t>(</a:t>
            </a:r>
            <a:r>
              <a:rPr lang="en-US" dirty="0" err="1" smtClean="0"/>
              <a:t>Geonan</a:t>
            </a:r>
            <a:r>
              <a:rPr lang="en-US" dirty="0" smtClean="0"/>
              <a:t>) visits </a:t>
            </a:r>
            <a:r>
              <a:rPr lang="en-US" dirty="0"/>
              <a:t>Bahamas, Cuba and Hispaniola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voyage – Jamaica, Puerto Rico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voyage – South </a:t>
            </a:r>
            <a:r>
              <a:rPr lang="en-US" dirty="0" smtClean="0"/>
              <a:t>America</a:t>
            </a:r>
            <a:endParaRPr lang="en-US" dirty="0"/>
          </a:p>
          <a:p>
            <a:r>
              <a:rPr lang="en-US" dirty="0"/>
              <a:t>1513 – Ponce de Leon lands in Florida</a:t>
            </a:r>
          </a:p>
          <a:p>
            <a:r>
              <a:rPr lang="en-US" dirty="0"/>
              <a:t>1513 – Balboa sees Pacific (Panama), accompanied by </a:t>
            </a:r>
            <a:r>
              <a:rPr lang="en-US" dirty="0" err="1"/>
              <a:t>Pizzarro</a:t>
            </a:r>
            <a:endParaRPr lang="en-US" dirty="0"/>
          </a:p>
          <a:p>
            <a:r>
              <a:rPr lang="en-US" dirty="0"/>
              <a:t>1520 – conquistador Cortez conquers </a:t>
            </a:r>
            <a:r>
              <a:rPr lang="en-US" dirty="0" smtClean="0"/>
              <a:t>Aztecs and King Montezuma II</a:t>
            </a:r>
          </a:p>
          <a:p>
            <a:r>
              <a:rPr lang="en-US" dirty="0"/>
              <a:t>Cortez mistaken for </a:t>
            </a:r>
            <a:r>
              <a:rPr lang="en-US" dirty="0" smtClean="0"/>
              <a:t>Quetzalcoatl</a:t>
            </a:r>
            <a:endParaRPr lang="en-US" dirty="0"/>
          </a:p>
          <a:p>
            <a:r>
              <a:rPr lang="en-US" dirty="0" smtClean="0"/>
              <a:t>Tenochtitlan – capital of Aztecs</a:t>
            </a:r>
            <a:endParaRPr lang="en-US" dirty="0"/>
          </a:p>
          <a:p>
            <a:r>
              <a:rPr lang="en-US" dirty="0" smtClean="0"/>
              <a:t>1526 </a:t>
            </a:r>
            <a:r>
              <a:rPr lang="en-US" dirty="0"/>
              <a:t>– </a:t>
            </a:r>
            <a:r>
              <a:rPr lang="en-US" dirty="0" err="1"/>
              <a:t>Pizzarro</a:t>
            </a:r>
            <a:r>
              <a:rPr lang="en-US" dirty="0"/>
              <a:t> conquers </a:t>
            </a:r>
            <a:r>
              <a:rPr lang="en-US" dirty="0" smtClean="0"/>
              <a:t>Incas (Cuzco), accompanied by De Soto</a:t>
            </a:r>
            <a:endParaRPr lang="en-US" dirty="0"/>
          </a:p>
          <a:p>
            <a:r>
              <a:rPr lang="en-US" dirty="0" smtClean="0"/>
              <a:t>Atahualpa </a:t>
            </a:r>
            <a:r>
              <a:rPr lang="en-US" dirty="0" smtClean="0"/>
              <a:t>had </a:t>
            </a:r>
            <a:r>
              <a:rPr lang="en-US" dirty="0" err="1" smtClean="0"/>
              <a:t>overthown</a:t>
            </a:r>
            <a:r>
              <a:rPr lang="en-US" dirty="0" smtClean="0"/>
              <a:t> </a:t>
            </a:r>
            <a:r>
              <a:rPr lang="en-US" dirty="0" smtClean="0"/>
              <a:t>half-brother Huascar</a:t>
            </a:r>
            <a:endParaRPr lang="en-US" dirty="0"/>
          </a:p>
          <a:p>
            <a:r>
              <a:rPr lang="en-US" dirty="0"/>
              <a:t>1540 – Coronado explores </a:t>
            </a:r>
            <a:r>
              <a:rPr lang="en-US" dirty="0" smtClean="0"/>
              <a:t>SW </a:t>
            </a:r>
            <a:endParaRPr lang="en-US" dirty="0"/>
          </a:p>
          <a:p>
            <a:r>
              <a:rPr lang="en-US" dirty="0"/>
              <a:t>1541 - </a:t>
            </a:r>
            <a:r>
              <a:rPr lang="en-US" dirty="0" err="1"/>
              <a:t>DeSoto</a:t>
            </a:r>
            <a:r>
              <a:rPr lang="en-US" dirty="0"/>
              <a:t> crosses Mississippi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2/25/Quetzalcoatl_magliabech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774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2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Spanish-Portuguese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thumb/d/d8/Spanish_Empire_Anachronous_en.svg/1280px-Spanish_Empire_Anachronous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2" y="1600200"/>
            <a:ext cx="8924778" cy="45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9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Iberian Union 1580-1640</a:t>
            </a:r>
          </a:p>
          <a:p>
            <a:r>
              <a:rPr lang="en-US" dirty="0" smtClean="0"/>
              <a:t>British maritime trade expanded after defeat of Spanish Armada in 1588</a:t>
            </a:r>
          </a:p>
          <a:p>
            <a:r>
              <a:rPr lang="en-US" dirty="0" smtClean="0"/>
              <a:t>1540 – 1596 Sir Francis Drake – 1</a:t>
            </a:r>
            <a:r>
              <a:rPr lang="en-US" baseline="30000" dirty="0" smtClean="0"/>
              <a:t>st</a:t>
            </a:r>
            <a:r>
              <a:rPr lang="en-US" dirty="0" smtClean="0"/>
              <a:t> English discovery of New World, claimed part of California for Elizabeth, 1</a:t>
            </a:r>
            <a:r>
              <a:rPr lang="en-US" baseline="30000" dirty="0" smtClean="0"/>
              <a:t>st</a:t>
            </a:r>
            <a:r>
              <a:rPr lang="en-US" dirty="0" smtClean="0"/>
              <a:t> Englishman to circumnavigate the world, Golden Hind</a:t>
            </a:r>
          </a:p>
          <a:p>
            <a:r>
              <a:rPr lang="en-US" dirty="0" smtClean="0"/>
              <a:t>1554 – 1618 Sir Walter Raleigh – named Virginia after Elizabeth, Roanoke Colony, tried to find El Dorado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3316" name="Picture 4" descr="http://upload.wikimedia.org/wikipedia/commons/thumb/7/7d/Sfec_goldenhind02crop.jpg/200px-Sfec_goldenhind02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971800"/>
            <a:ext cx="2209800" cy="34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upload.wikimedia.org/wikipedia/commons/thumb/2/2b/Drake_CA_1590.jpg/250px-Drake_CA_1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9765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Babur and the Mughal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Born 1483 in Central Asia</a:t>
            </a:r>
          </a:p>
          <a:p>
            <a:r>
              <a:rPr lang="en-US" dirty="0" smtClean="0"/>
              <a:t>Descendant of both Genghis Khan and </a:t>
            </a:r>
            <a:r>
              <a:rPr lang="en-US" dirty="0" smtClean="0"/>
              <a:t>Tamerlane</a:t>
            </a:r>
            <a:endParaRPr lang="en-US" dirty="0" smtClean="0"/>
          </a:p>
          <a:p>
            <a:r>
              <a:rPr lang="en-US" dirty="0" smtClean="0"/>
              <a:t>1495 – Ruler of </a:t>
            </a:r>
            <a:r>
              <a:rPr lang="en-US" dirty="0" err="1" smtClean="0"/>
              <a:t>Farghana</a:t>
            </a:r>
            <a:endParaRPr lang="en-US" dirty="0" smtClean="0"/>
          </a:p>
          <a:p>
            <a:r>
              <a:rPr lang="en-US" dirty="0" smtClean="0"/>
              <a:t>Sieged Samarkand </a:t>
            </a:r>
            <a:r>
              <a:rPr lang="en-US" dirty="0" smtClean="0"/>
              <a:t>(Tamerlane’s old capital) several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1504 – crossed Hindu Kush and captured Kabul</a:t>
            </a:r>
          </a:p>
          <a:p>
            <a:r>
              <a:rPr lang="en-US" dirty="0" smtClean="0"/>
              <a:t>1513 – Ottoman Empire agreed to help Babur in his conquests</a:t>
            </a:r>
          </a:p>
          <a:p>
            <a:r>
              <a:rPr lang="en-US" dirty="0" smtClean="0"/>
              <a:t>1526- First Battle of </a:t>
            </a:r>
            <a:r>
              <a:rPr lang="en-US" dirty="0" err="1" smtClean="0"/>
              <a:t>Panipat</a:t>
            </a:r>
            <a:r>
              <a:rPr lang="en-US" dirty="0" smtClean="0"/>
              <a:t>, last king of Lodi Dynasty killed</a:t>
            </a:r>
          </a:p>
          <a:p>
            <a:r>
              <a:rPr lang="en-US" dirty="0" smtClean="0"/>
              <a:t>Babur took Delhi and Agra</a:t>
            </a:r>
          </a:p>
          <a:p>
            <a:r>
              <a:rPr lang="en-US" dirty="0" smtClean="0"/>
              <a:t>Declared formation of Mughal Empire</a:t>
            </a:r>
          </a:p>
          <a:p>
            <a:r>
              <a:rPr lang="en-US" dirty="0" smtClean="0"/>
              <a:t>1531 – Succeeded by son </a:t>
            </a:r>
            <a:r>
              <a:rPr lang="en-US" dirty="0" err="1" smtClean="0"/>
              <a:t>Humayun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122" name="Picture 2" descr="http://upload.wikimedia.org/wikipedia/commons/thumb/7/7e/Babur_and_Humayun.jpg/220px-Babur_and_Humay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3238500" cy="2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6/6c/1526-First_Battle_of_Panipat-Ibrahim_Lodhi_and_Babur.jpg/220px-1526-First_Battle_of_Panipat-Ibrahim_Lodhi_and_Bab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124200"/>
            <a:ext cx="2095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155239215.onlinehome.us/turkic/btn_GeographyMaps/AD_1530_Babur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69" y="3661091"/>
            <a:ext cx="2611036" cy="28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5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3283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Grandson of Babur</a:t>
            </a:r>
          </a:p>
          <a:p>
            <a:r>
              <a:rPr lang="en-US" dirty="0" smtClean="0"/>
              <a:t>Emperor 1556-1605</a:t>
            </a:r>
          </a:p>
          <a:p>
            <a:r>
              <a:rPr lang="en-US" dirty="0" smtClean="0"/>
              <a:t>Repealed Muslim </a:t>
            </a:r>
            <a:r>
              <a:rPr lang="en-US" dirty="0" err="1" smtClean="0"/>
              <a:t>jizya</a:t>
            </a:r>
            <a:r>
              <a:rPr lang="en-US" dirty="0" smtClean="0"/>
              <a:t> tax, created Din-</a:t>
            </a:r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Ilahi</a:t>
            </a:r>
            <a:endParaRPr lang="en-US" dirty="0" smtClean="0"/>
          </a:p>
          <a:p>
            <a:r>
              <a:rPr lang="en-US" dirty="0" smtClean="0"/>
              <a:t>“Gunpowder Empire”</a:t>
            </a:r>
          </a:p>
          <a:p>
            <a:r>
              <a:rPr lang="en-US" dirty="0" smtClean="0"/>
              <a:t>Capital </a:t>
            </a:r>
            <a:r>
              <a:rPr lang="en-US" dirty="0" err="1" smtClean="0"/>
              <a:t>Fatehpur</a:t>
            </a:r>
            <a:r>
              <a:rPr lang="en-US" dirty="0" smtClean="0"/>
              <a:t> (City of Victory), moved capital to Agra</a:t>
            </a:r>
          </a:p>
          <a:p>
            <a:r>
              <a:rPr lang="en-US" dirty="0" smtClean="0"/>
              <a:t>Jesuits from Goa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7170" name="Picture 2" descr="http://www.badassoftheweek.com/ak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447800"/>
            <a:ext cx="23145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8/81/Kaiser_Akbar_b%C3%A4ndigt_einen_Elefan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288767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aradoxplace.com/Insights/Civilizations/Mughals/Mughal_Images/Mughal%20Empire%20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35" y="3276600"/>
            <a:ext cx="2872740" cy="33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2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871</Words>
  <Application>Microsoft Office PowerPoint</Application>
  <PresentationFormat>On-screen Show 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European Explorers, Mughal Empire and Baroque Art</vt:lpstr>
      <vt:lpstr>Portuguese Explorers</vt:lpstr>
      <vt:lpstr>Magellan’s Circumnavigation, 1519-1522</vt:lpstr>
      <vt:lpstr>Portugal Overseas</vt:lpstr>
      <vt:lpstr>Spanish Explorers</vt:lpstr>
      <vt:lpstr>Spanish-Portuguese Territories</vt:lpstr>
      <vt:lpstr>British Explorers</vt:lpstr>
      <vt:lpstr>Babur and the Mughal Empire</vt:lpstr>
      <vt:lpstr>Akbar the Great</vt:lpstr>
      <vt:lpstr>Akbar International Relations</vt:lpstr>
      <vt:lpstr>PowerPoint Presentation</vt:lpstr>
      <vt:lpstr>The British East India Company</vt:lpstr>
      <vt:lpstr>PowerPoint Presentation</vt:lpstr>
      <vt:lpstr>Baroque Style: Music, Architecture, Sculpture, Painting</vt:lpstr>
      <vt:lpstr>Comparing Renaissance and Baroque</vt:lpstr>
      <vt:lpstr>The Calling of St. Matthew, 1600 by Caravaggio</vt:lpstr>
      <vt:lpstr>Judith Beheading Holofernes, 1599 by Caravaggio</vt:lpstr>
      <vt:lpstr>The Ecstasy of St. Theresa, by Bernini</vt:lpstr>
      <vt:lpstr>More Bernini</vt:lpstr>
      <vt:lpstr>Las Meninas, 1656 by Diego Velasquez</vt:lpstr>
      <vt:lpstr>Girl with a Pearl Earring, 1665 by Johannes Vermeer</vt:lpstr>
      <vt:lpstr>The Nightwatch, by Rembrandt</vt:lpstr>
      <vt:lpstr>Anatomy Lesson of Dr. Nicolaes Tulp, 1632 by Rembrandt</vt:lpstr>
      <vt:lpstr>Aristotle Contemplating the Bust of Homer, by Rembrandt</vt:lpstr>
      <vt:lpstr>The Three Graces, by Peter Paul Rubens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 Empire, European Explorers and Baroque Art</dc:title>
  <dc:creator>Administrator</dc:creator>
  <cp:lastModifiedBy>Administrator</cp:lastModifiedBy>
  <cp:revision>30</cp:revision>
  <dcterms:created xsi:type="dcterms:W3CDTF">2015-04-20T17:22:20Z</dcterms:created>
  <dcterms:modified xsi:type="dcterms:W3CDTF">2015-04-27T17:20:16Z</dcterms:modified>
</cp:coreProperties>
</file>