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7" r:id="rId2"/>
    <p:sldId id="278" r:id="rId3"/>
    <p:sldId id="279" r:id="rId4"/>
    <p:sldId id="280" r:id="rId5"/>
    <p:sldId id="287" r:id="rId6"/>
    <p:sldId id="281" r:id="rId7"/>
    <p:sldId id="288" r:id="rId8"/>
    <p:sldId id="286" r:id="rId9"/>
    <p:sldId id="282" r:id="rId10"/>
    <p:sldId id="290" r:id="rId11"/>
    <p:sldId id="283" r:id="rId12"/>
    <p:sldId id="284" r:id="rId13"/>
    <p:sldId id="285" r:id="rId14"/>
    <p:sldId id="289" r:id="rId15"/>
    <p:sldId id="273" r:id="rId16"/>
    <p:sldId id="256" r:id="rId17"/>
    <p:sldId id="257" r:id="rId18"/>
    <p:sldId id="259" r:id="rId19"/>
    <p:sldId id="260" r:id="rId20"/>
    <p:sldId id="263" r:id="rId21"/>
    <p:sldId id="270" r:id="rId22"/>
    <p:sldId id="264" r:id="rId23"/>
    <p:sldId id="265" r:id="rId24"/>
    <p:sldId id="275" r:id="rId25"/>
    <p:sldId id="276" r:id="rId26"/>
    <p:sldId id="291" r:id="rId27"/>
    <p:sldId id="292" r:id="rId28"/>
    <p:sldId id="293" r:id="rId29"/>
    <p:sldId id="294" r:id="rId30"/>
    <p:sldId id="295" r:id="rId31"/>
    <p:sldId id="296" r:id="rId32"/>
    <p:sldId id="297" r:id="rId33"/>
    <p:sldId id="29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461200-042D-48BC-BC3E-B84F5C95DD40}"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E06ED-898F-4EC1-862B-85BBECE028D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461200-042D-48BC-BC3E-B84F5C95DD40}"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E06ED-898F-4EC1-862B-85BBECE028D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461200-042D-48BC-BC3E-B84F5C95DD40}"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E06ED-898F-4EC1-862B-85BBECE028D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461200-042D-48BC-BC3E-B84F5C95DD40}"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E06ED-898F-4EC1-862B-85BBECE028D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461200-042D-48BC-BC3E-B84F5C95DD40}"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E06ED-898F-4EC1-862B-85BBECE028D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461200-042D-48BC-BC3E-B84F5C95DD40}" type="datetimeFigureOut">
              <a:rPr lang="en-US" smtClean="0"/>
              <a:t>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E06ED-898F-4EC1-862B-85BBECE028D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461200-042D-48BC-BC3E-B84F5C95DD40}" type="datetimeFigureOut">
              <a:rPr lang="en-US" smtClean="0"/>
              <a:t>9/26/2016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DE06ED-898F-4EC1-862B-85BBECE028D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61200-042D-48BC-BC3E-B84F5C95DD40}" type="datetimeFigureOut">
              <a:rPr lang="en-US" smtClean="0"/>
              <a:t>9/26/2016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DE06ED-898F-4EC1-862B-85BBECE028D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461200-042D-48BC-BC3E-B84F5C95DD40}" type="datetimeFigureOut">
              <a:rPr lang="en-US" smtClean="0"/>
              <a:t>9/26/2016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DE06ED-898F-4EC1-862B-85BBECE028D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461200-042D-48BC-BC3E-B84F5C95DD40}" type="datetimeFigureOut">
              <a:rPr lang="en-US" smtClean="0"/>
              <a:t>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E06ED-898F-4EC1-862B-85BBECE028D4}"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B461200-042D-48BC-BC3E-B84F5C95DD40}" type="datetimeFigureOut">
              <a:rPr lang="en-US" smtClean="0"/>
              <a:t>9/26/2016</a:t>
            </a:fld>
            <a:endParaRPr lang="en-US"/>
          </a:p>
        </p:txBody>
      </p:sp>
      <p:sp>
        <p:nvSpPr>
          <p:cNvPr id="9" name="Slide Number Placeholder 8"/>
          <p:cNvSpPr>
            <a:spLocks noGrp="1"/>
          </p:cNvSpPr>
          <p:nvPr>
            <p:ph type="sldNum" sz="quarter" idx="11"/>
          </p:nvPr>
        </p:nvSpPr>
        <p:spPr/>
        <p:txBody>
          <a:bodyPr/>
          <a:lstStyle/>
          <a:p>
            <a:fld id="{0FDE06ED-898F-4EC1-862B-85BBECE028D4}"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FDE06ED-898F-4EC1-862B-85BBECE028D4}"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B461200-042D-48BC-BC3E-B84F5C95DD40}" type="datetimeFigureOut">
              <a:rPr lang="en-US" smtClean="0"/>
              <a:t>9/26/2016</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4.xml"/><Relationship Id="rId5" Type="http://schemas.openxmlformats.org/officeDocument/2006/relationships/image" Target="../media/image17.jpg"/><Relationship Id="rId4" Type="http://schemas.openxmlformats.org/officeDocument/2006/relationships/image" Target="../media/image16.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gif"/><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4.xml"/><Relationship Id="rId4" Type="http://schemas.openxmlformats.org/officeDocument/2006/relationships/image" Target="../media/image24.gif"/></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Tossup 1</a:t>
            </a:r>
            <a:endParaRPr lang="en-US" dirty="0"/>
          </a:p>
        </p:txBody>
      </p:sp>
      <p:sp>
        <p:nvSpPr>
          <p:cNvPr id="3" name="Content Placeholder 2"/>
          <p:cNvSpPr>
            <a:spLocks noGrp="1"/>
          </p:cNvSpPr>
          <p:nvPr>
            <p:ph idx="1"/>
          </p:nvPr>
        </p:nvSpPr>
        <p:spPr/>
        <p:txBody>
          <a:bodyPr>
            <a:normAutofit fontScale="92500"/>
          </a:bodyPr>
          <a:lstStyle/>
          <a:p>
            <a:r>
              <a:rPr lang="en-US" dirty="0"/>
              <a:t>The aftermath of this event has recently been researched by Australian engineer David Billings, whose findings are disputed. </a:t>
            </a:r>
            <a:endParaRPr lang="en-US" dirty="0" smtClean="0"/>
          </a:p>
          <a:p>
            <a:r>
              <a:rPr lang="en-US" dirty="0" smtClean="0"/>
              <a:t>Unfamiliarity </a:t>
            </a:r>
            <a:r>
              <a:rPr lang="en-US" dirty="0"/>
              <a:t>with or lack of new direction-finding antennae is theorized to be one cause of this event, which was followed by a search by the USGS Itasca. </a:t>
            </a:r>
            <a:endParaRPr lang="en-US" dirty="0" smtClean="0"/>
          </a:p>
          <a:p>
            <a:r>
              <a:rPr lang="en-US" dirty="0" smtClean="0"/>
              <a:t>The </a:t>
            </a:r>
            <a:r>
              <a:rPr lang="en-US" dirty="0"/>
              <a:t>main subject of this event was accompanied by Fred Noonan, and a longstanding theory to explain this event is that the Japanese military on Saipan were at blame. </a:t>
            </a:r>
            <a:endParaRPr lang="en-US" dirty="0" smtClean="0"/>
          </a:p>
          <a:p>
            <a:r>
              <a:rPr lang="en-US" dirty="0" smtClean="0"/>
              <a:t>It </a:t>
            </a:r>
            <a:r>
              <a:rPr lang="en-US" dirty="0"/>
              <a:t>took place after radio contact was lost with a Lockheed 10E near Howland Island. </a:t>
            </a:r>
            <a:endParaRPr lang="en-US" dirty="0" smtClean="0"/>
          </a:p>
          <a:p>
            <a:r>
              <a:rPr lang="en-US" dirty="0" smtClean="0"/>
              <a:t>For </a:t>
            </a:r>
            <a:r>
              <a:rPr lang="en-US" dirty="0"/>
              <a:t>10 points, name this event after which the first female to fly solo across the Atlantic was never heard from again.</a:t>
            </a:r>
          </a:p>
          <a:p>
            <a:r>
              <a:rPr lang="en-US" b="1" i="1" dirty="0"/>
              <a:t>ANSWER:</a:t>
            </a:r>
            <a:r>
              <a:rPr lang="en-US" dirty="0"/>
              <a:t> Disappearance of Amelia Earhart [accept obvious equivalents]</a:t>
            </a:r>
          </a:p>
          <a:p>
            <a:endParaRPr lang="en-US" dirty="0"/>
          </a:p>
        </p:txBody>
      </p:sp>
    </p:spTree>
    <p:extLst>
      <p:ext uri="{BB962C8B-B14F-4D97-AF65-F5344CB8AC3E}">
        <p14:creationId xmlns:p14="http://schemas.microsoft.com/office/powerpoint/2010/main" val="178982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Image result for captain amer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175" y="274638"/>
            <a:ext cx="4210050" cy="621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505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Tossup 8</a:t>
            </a:r>
            <a:endParaRPr lang="en-US" dirty="0"/>
          </a:p>
        </p:txBody>
      </p:sp>
      <p:sp>
        <p:nvSpPr>
          <p:cNvPr id="3" name="Content Placeholder 2"/>
          <p:cNvSpPr>
            <a:spLocks noGrp="1"/>
          </p:cNvSpPr>
          <p:nvPr>
            <p:ph idx="1"/>
          </p:nvPr>
        </p:nvSpPr>
        <p:spPr/>
        <p:txBody>
          <a:bodyPr>
            <a:normAutofit fontScale="92500"/>
          </a:bodyPr>
          <a:lstStyle/>
          <a:p>
            <a:r>
              <a:rPr lang="en-US" dirty="0"/>
              <a:t>The pastel version of this work, which was created two years after the first two versions, depicts one of the two people in the background leaning over the bridge and most clearly shows a boat in the background lake. </a:t>
            </a:r>
            <a:endParaRPr lang="en-US" dirty="0" smtClean="0"/>
          </a:p>
          <a:p>
            <a:r>
              <a:rPr lang="en-US" dirty="0" smtClean="0"/>
              <a:t>In </a:t>
            </a:r>
            <a:r>
              <a:rPr lang="en-US" dirty="0"/>
              <a:t>the last version of this work, completed in 1910, the foreground character does not have eyeballs. </a:t>
            </a:r>
            <a:endParaRPr lang="en-US" dirty="0" smtClean="0"/>
          </a:p>
          <a:p>
            <a:r>
              <a:rPr lang="en-US" dirty="0" smtClean="0"/>
              <a:t>There </a:t>
            </a:r>
            <a:r>
              <a:rPr lang="en-US" dirty="0"/>
              <a:t>is debate over whether this work's red sky was influenced by the Krakatoa eruption. </a:t>
            </a:r>
            <a:endParaRPr lang="en-US" dirty="0" smtClean="0"/>
          </a:p>
          <a:p>
            <a:r>
              <a:rPr lang="en-US" dirty="0" smtClean="0"/>
              <a:t>The </a:t>
            </a:r>
            <a:r>
              <a:rPr lang="en-US" dirty="0"/>
              <a:t>1893 pastel version of this work is displayed at the </a:t>
            </a:r>
            <a:r>
              <a:rPr lang="en-US" dirty="0" err="1"/>
              <a:t>Nationalgalleriet</a:t>
            </a:r>
            <a:r>
              <a:rPr lang="en-US" dirty="0"/>
              <a:t> in Oslo. </a:t>
            </a:r>
            <a:endParaRPr lang="en-US" dirty="0" smtClean="0"/>
          </a:p>
          <a:p>
            <a:r>
              <a:rPr lang="en-US" dirty="0" smtClean="0"/>
              <a:t>Name </a:t>
            </a:r>
            <a:r>
              <a:rPr lang="en-US" dirty="0"/>
              <a:t>this work showing a man with his hands around his head and his mouth and eyes wide open, created by </a:t>
            </a:r>
            <a:r>
              <a:rPr lang="en-US" dirty="0" err="1"/>
              <a:t>Edvard</a:t>
            </a:r>
            <a:r>
              <a:rPr lang="en-US" dirty="0"/>
              <a:t> Munch [</a:t>
            </a:r>
            <a:r>
              <a:rPr lang="en-US" dirty="0" err="1"/>
              <a:t>moonk</a:t>
            </a:r>
            <a:r>
              <a:rPr lang="en-US" dirty="0"/>
              <a:t>].</a:t>
            </a:r>
          </a:p>
          <a:p>
            <a:r>
              <a:rPr lang="en-US" b="1" i="1" dirty="0"/>
              <a:t>ANSWER:</a:t>
            </a:r>
            <a:r>
              <a:rPr lang="en-US" dirty="0"/>
              <a:t> The Scream (of Nature) [or </a:t>
            </a:r>
            <a:r>
              <a:rPr lang="en-US" dirty="0" err="1"/>
              <a:t>Skrik</a:t>
            </a:r>
            <a:r>
              <a:rPr lang="en-US" dirty="0"/>
              <a:t> or Der </a:t>
            </a:r>
            <a:r>
              <a:rPr lang="en-US" dirty="0" err="1"/>
              <a:t>Schrei</a:t>
            </a:r>
            <a:r>
              <a:rPr lang="en-US" dirty="0"/>
              <a:t> der </a:t>
            </a:r>
            <a:r>
              <a:rPr lang="en-US" dirty="0" err="1"/>
              <a:t>Natur</a:t>
            </a:r>
            <a:r>
              <a:rPr lang="en-US" dirty="0" smtClean="0"/>
              <a:t>]</a:t>
            </a:r>
            <a:r>
              <a:rPr lang="en-US" dirty="0"/>
              <a:t/>
            </a:r>
            <a:br>
              <a:rPr lang="en-US" dirty="0"/>
            </a:br>
            <a:endParaRPr lang="en-US" dirty="0"/>
          </a:p>
        </p:txBody>
      </p:sp>
    </p:spTree>
    <p:extLst>
      <p:ext uri="{BB962C8B-B14F-4D97-AF65-F5344CB8AC3E}">
        <p14:creationId xmlns:p14="http://schemas.microsoft.com/office/powerpoint/2010/main" val="333003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The Scream </a:t>
            </a:r>
            <a:br>
              <a:rPr lang="en-US" i="1" dirty="0" smtClean="0"/>
            </a:br>
            <a:r>
              <a:rPr lang="en-US" sz="3600" dirty="0" smtClean="0"/>
              <a:t>by </a:t>
            </a:r>
            <a:r>
              <a:rPr lang="en-US" sz="3600" dirty="0" err="1" smtClean="0"/>
              <a:t>Edvard</a:t>
            </a:r>
            <a:r>
              <a:rPr lang="en-US" sz="3600" dirty="0" smtClean="0"/>
              <a:t> Munch</a:t>
            </a:r>
            <a:endParaRPr lang="en-US" sz="3600" dirty="0"/>
          </a:p>
        </p:txBody>
      </p:sp>
      <p:sp>
        <p:nvSpPr>
          <p:cNvPr id="3" name="Content Placeholder 2"/>
          <p:cNvSpPr>
            <a:spLocks noGrp="1"/>
          </p:cNvSpPr>
          <p:nvPr>
            <p:ph idx="1"/>
          </p:nvPr>
        </p:nvSpPr>
        <p:spPr/>
        <p:txBody>
          <a:bodyPr/>
          <a:lstStyle/>
          <a:p>
            <a:endParaRPr lang="en-US"/>
          </a:p>
        </p:txBody>
      </p:sp>
      <p:pic>
        <p:nvPicPr>
          <p:cNvPr id="1026" name="Picture 2" descr="Image resu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1600200"/>
            <a:ext cx="3852672"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560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Tossup 9</a:t>
            </a:r>
            <a:endParaRPr lang="en-US" dirty="0"/>
          </a:p>
        </p:txBody>
      </p:sp>
      <p:sp>
        <p:nvSpPr>
          <p:cNvPr id="3" name="Content Placeholder 2"/>
          <p:cNvSpPr>
            <a:spLocks noGrp="1"/>
          </p:cNvSpPr>
          <p:nvPr>
            <p:ph idx="1"/>
          </p:nvPr>
        </p:nvSpPr>
        <p:spPr/>
        <p:txBody>
          <a:bodyPr/>
          <a:lstStyle/>
          <a:p>
            <a:r>
              <a:rPr lang="en-US" dirty="0" smtClean="0"/>
              <a:t>His </a:t>
            </a:r>
            <a:r>
              <a:rPr lang="en-US" dirty="0"/>
              <a:t>first political affiliation was with the Vietnam-centered Liberty Union Party, and he once threw the election of Madeleine </a:t>
            </a:r>
            <a:r>
              <a:rPr lang="en-US" dirty="0" err="1"/>
              <a:t>Kunin</a:t>
            </a:r>
            <a:r>
              <a:rPr lang="en-US" dirty="0"/>
              <a:t> to the legislature as a spoiler candidate. </a:t>
            </a:r>
            <a:endParaRPr lang="en-US" dirty="0" smtClean="0"/>
          </a:p>
          <a:p>
            <a:r>
              <a:rPr lang="en-US" dirty="0" smtClean="0"/>
              <a:t>He </a:t>
            </a:r>
            <a:r>
              <a:rPr lang="en-US" dirty="0"/>
              <a:t>defeated Richard Tarrant for the seat of the retiring (*) Jim Jeffords in 2006, after serving in the House and spending the 1980s as mayor of Burlington. </a:t>
            </a:r>
            <a:endParaRPr lang="en-US" dirty="0" smtClean="0"/>
          </a:p>
          <a:p>
            <a:r>
              <a:rPr lang="en-US" dirty="0" smtClean="0"/>
              <a:t>For </a:t>
            </a:r>
            <a:r>
              <a:rPr lang="en-US" dirty="0"/>
              <a:t>10 points name this self-declared socialist, an independent member of the Senate from Vermont.</a:t>
            </a:r>
          </a:p>
          <a:p>
            <a:r>
              <a:rPr lang="en-US" b="1" i="1" dirty="0"/>
              <a:t>ANSWER:</a:t>
            </a:r>
            <a:r>
              <a:rPr lang="en-US" dirty="0"/>
              <a:t> Bernard "Bernie" Sanders</a:t>
            </a:r>
          </a:p>
          <a:p>
            <a:endParaRPr lang="en-US" dirty="0"/>
          </a:p>
        </p:txBody>
      </p:sp>
    </p:spTree>
    <p:extLst>
      <p:ext uri="{BB962C8B-B14F-4D97-AF65-F5344CB8AC3E}">
        <p14:creationId xmlns:p14="http://schemas.microsoft.com/office/powerpoint/2010/main" val="44999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102" name="Picture 6" descr="Image result for bernie sand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712" y="1905000"/>
            <a:ext cx="6784975" cy="3679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2853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754" y="914400"/>
            <a:ext cx="7906808" cy="4724400"/>
          </a:xfrm>
          <a:prstGeom prst="rect">
            <a:avLst/>
          </a:prstGeom>
        </p:spPr>
      </p:pic>
      <p:sp>
        <p:nvSpPr>
          <p:cNvPr id="3" name="Content Placeholder 2"/>
          <p:cNvSpPr>
            <a:spLocks noGrp="1"/>
          </p:cNvSpPr>
          <p:nvPr>
            <p:ph idx="1"/>
          </p:nvPr>
        </p:nvSpPr>
        <p:spPr/>
        <p:txBody>
          <a:bodyPr>
            <a:normAutofit/>
          </a:bodyPr>
          <a:lstStyle/>
          <a:p>
            <a:pPr marL="114300" indent="0">
              <a:buNone/>
            </a:pPr>
            <a:endParaRPr lang="en-US" sz="6000" dirty="0" smtClean="0"/>
          </a:p>
          <a:p>
            <a:pPr marL="114300" indent="0" algn="ctr">
              <a:buNone/>
            </a:pPr>
            <a:r>
              <a:rPr lang="en-US" sz="6000" b="1" dirty="0" smtClean="0"/>
              <a:t>Mesopotamia</a:t>
            </a:r>
            <a:endParaRPr lang="en-US" sz="6000" b="1" dirty="0"/>
          </a:p>
        </p:txBody>
      </p:sp>
    </p:spTree>
    <p:extLst>
      <p:ext uri="{BB962C8B-B14F-4D97-AF65-F5344CB8AC3E}">
        <p14:creationId xmlns:p14="http://schemas.microsoft.com/office/powerpoint/2010/main" val="3379620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Where is Mesopotamia?</a:t>
            </a:r>
            <a:endParaRPr lang="en-US" sz="3600" dirty="0"/>
          </a:p>
        </p:txBody>
      </p:sp>
      <p:sp>
        <p:nvSpPr>
          <p:cNvPr id="5" name="Subtitle 4"/>
          <p:cNvSpPr>
            <a:spLocks noGrp="1"/>
          </p:cNvSpPr>
          <p:nvPr>
            <p:ph sz="half" idx="1"/>
          </p:nvPr>
        </p:nvSpPr>
        <p:spPr>
          <a:xfrm>
            <a:off x="457200" y="1536192"/>
            <a:ext cx="2743200" cy="4590288"/>
          </a:xfrm>
        </p:spPr>
        <p:txBody>
          <a:bodyPr>
            <a:normAutofit fontScale="70000" lnSpcReduction="20000"/>
          </a:bodyPr>
          <a:lstStyle/>
          <a:p>
            <a:pPr marL="457200" indent="-457200" algn="l">
              <a:buFont typeface="Arial" pitchFamily="34" charset="0"/>
              <a:buChar char="•"/>
            </a:pPr>
            <a:r>
              <a:rPr lang="en-US" dirty="0" smtClean="0">
                <a:solidFill>
                  <a:schemeClr val="tx1"/>
                </a:solidFill>
              </a:rPr>
              <a:t>Present day Iraq, Turkey, Syria, Lebanon, Israel, Iran</a:t>
            </a:r>
          </a:p>
          <a:p>
            <a:pPr marL="457200" indent="-457200" algn="l">
              <a:buFont typeface="Arial" pitchFamily="34" charset="0"/>
              <a:buChar char="•"/>
            </a:pPr>
            <a:r>
              <a:rPr lang="en-US" dirty="0" smtClean="0">
                <a:solidFill>
                  <a:schemeClr val="tx1"/>
                </a:solidFill>
              </a:rPr>
              <a:t>Word means “land between two rivers”</a:t>
            </a:r>
          </a:p>
          <a:p>
            <a:pPr marL="457200" indent="-457200" algn="l">
              <a:buFont typeface="Arial" pitchFamily="34" charset="0"/>
              <a:buChar char="•"/>
            </a:pPr>
            <a:r>
              <a:rPr lang="en-US" dirty="0" smtClean="0">
                <a:solidFill>
                  <a:schemeClr val="tx1"/>
                </a:solidFill>
              </a:rPr>
              <a:t>The rivers are the Tigris and Euphrates</a:t>
            </a:r>
          </a:p>
          <a:p>
            <a:pPr marL="457200" indent="-457200" algn="l">
              <a:buFont typeface="Arial" pitchFamily="34" charset="0"/>
              <a:buChar char="•"/>
            </a:pPr>
            <a:r>
              <a:rPr lang="en-US" dirty="0" smtClean="0">
                <a:solidFill>
                  <a:schemeClr val="tx1"/>
                </a:solidFill>
              </a:rPr>
              <a:t>Tigris goes through Baghdad</a:t>
            </a:r>
          </a:p>
          <a:p>
            <a:pPr marL="457200" indent="-457200" algn="l">
              <a:buFont typeface="Arial" pitchFamily="34" charset="0"/>
              <a:buChar char="•"/>
            </a:pPr>
            <a:r>
              <a:rPr lang="en-US" dirty="0" smtClean="0">
                <a:solidFill>
                  <a:schemeClr val="tx1"/>
                </a:solidFill>
              </a:rPr>
              <a:t>Tigris is more eastern than Euphrates</a:t>
            </a:r>
          </a:p>
          <a:p>
            <a:pPr marL="457200" indent="-457200" algn="l">
              <a:buFont typeface="Arial" pitchFamily="34" charset="0"/>
              <a:buChar char="•"/>
            </a:pPr>
            <a:r>
              <a:rPr lang="en-US" dirty="0" smtClean="0">
                <a:solidFill>
                  <a:schemeClr val="tx1"/>
                </a:solidFill>
              </a:rPr>
              <a:t>Tigris forms Shatt-al-Arab with Euphrates</a:t>
            </a:r>
          </a:p>
          <a:p>
            <a:pPr marL="457200" indent="-457200" algn="l">
              <a:buFont typeface="Arial" pitchFamily="34" charset="0"/>
              <a:buChar char="•"/>
            </a:pPr>
            <a:r>
              <a:rPr lang="en-US" dirty="0" smtClean="0"/>
              <a:t>Fertile Crescent</a:t>
            </a:r>
            <a:endParaRPr lang="en-US" dirty="0" smtClean="0">
              <a:solidFill>
                <a:schemeClr val="tx1"/>
              </a:solidFill>
            </a:endParaRPr>
          </a:p>
          <a:p>
            <a:pPr marL="457200" indent="-457200" algn="l">
              <a:buFont typeface="Arial" pitchFamily="34" charset="0"/>
              <a:buChar char="•"/>
            </a:pPr>
            <a:endParaRPr lang="en-US" dirty="0" smtClean="0">
              <a:solidFill>
                <a:schemeClr val="tx1"/>
              </a:solidFill>
            </a:endParaRPr>
          </a:p>
          <a:p>
            <a:pPr marL="457200" indent="-457200" algn="l">
              <a:buFont typeface="Arial" pitchFamily="34" charset="0"/>
              <a:buChar char="•"/>
            </a:pPr>
            <a:endParaRPr lang="en-US" dirty="0" smtClean="0">
              <a:solidFill>
                <a:schemeClr val="tx1"/>
              </a:solidFill>
            </a:endParaRPr>
          </a:p>
          <a:p>
            <a:pPr marL="457200" indent="-457200">
              <a:buFont typeface="Arial" pitchFamily="34" charset="0"/>
              <a:buChar char="•"/>
            </a:pPr>
            <a:endParaRPr lang="en-US" dirty="0"/>
          </a:p>
        </p:txBody>
      </p:sp>
      <p:sp>
        <p:nvSpPr>
          <p:cNvPr id="2" name="Content Placeholder 1"/>
          <p:cNvSpPr>
            <a:spLocks noGrp="1"/>
          </p:cNvSpPr>
          <p:nvPr>
            <p:ph sz="half" idx="2"/>
          </p:nvPr>
        </p:nvSpPr>
        <p:spPr/>
        <p:txBody>
          <a:bodyPr>
            <a:normAutofit fontScale="70000" lnSpcReduction="20000"/>
          </a:bodyPr>
          <a:lstStyle/>
          <a:p>
            <a:endParaRPr lang="en-US"/>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000" y="1905000"/>
            <a:ext cx="4775200" cy="3581400"/>
          </a:xfrm>
          <a:prstGeom prst="rect">
            <a:avLst/>
          </a:prstGeom>
        </p:spPr>
      </p:pic>
    </p:spTree>
    <p:extLst>
      <p:ext uri="{BB962C8B-B14F-4D97-AF65-F5344CB8AC3E}">
        <p14:creationId xmlns:p14="http://schemas.microsoft.com/office/powerpoint/2010/main" val="3190681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Sumeria</a:t>
            </a:r>
            <a:endParaRPr lang="en-US" dirty="0"/>
          </a:p>
        </p:txBody>
      </p:sp>
      <p:sp>
        <p:nvSpPr>
          <p:cNvPr id="3" name="Content Placeholder 2"/>
          <p:cNvSpPr>
            <a:spLocks noGrp="1"/>
          </p:cNvSpPr>
          <p:nvPr>
            <p:ph sz="half" idx="1"/>
          </p:nvPr>
        </p:nvSpPr>
        <p:spPr>
          <a:xfrm>
            <a:off x="457200" y="1536192"/>
            <a:ext cx="3210008" cy="4590288"/>
          </a:xfrm>
        </p:spPr>
        <p:txBody>
          <a:bodyPr>
            <a:normAutofit fontScale="92500" lnSpcReduction="10000"/>
          </a:bodyPr>
          <a:lstStyle/>
          <a:p>
            <a:r>
              <a:rPr lang="en-US" dirty="0" smtClean="0"/>
              <a:t>Earliest civilization including cities of Ur and Akkad</a:t>
            </a:r>
          </a:p>
          <a:p>
            <a:r>
              <a:rPr lang="en-US" dirty="0" smtClean="0"/>
              <a:t>4000 – 2340 BC</a:t>
            </a:r>
          </a:p>
          <a:p>
            <a:r>
              <a:rPr lang="en-US" dirty="0" smtClean="0"/>
              <a:t>Cuneiform – wedges in clay tablets</a:t>
            </a:r>
          </a:p>
          <a:p>
            <a:r>
              <a:rPr lang="en-US" dirty="0" smtClean="0"/>
              <a:t>Epic of Gilgamesh </a:t>
            </a:r>
            <a:endParaRPr lang="en-US" dirty="0"/>
          </a:p>
          <a:p>
            <a:r>
              <a:rPr lang="en-US" dirty="0" smtClean="0"/>
              <a:t>Ziggurats – stepped pyramids</a:t>
            </a:r>
          </a:p>
          <a:p>
            <a:r>
              <a:rPr lang="en-US" dirty="0" smtClean="0"/>
              <a:t>Abraham from Ur</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4818771"/>
            <a:ext cx="2590800" cy="1933135"/>
          </a:xfrm>
          <a:prstGeom prst="rect">
            <a:avLst/>
          </a:prstGeom>
        </p:spPr>
      </p:pic>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7208" y="1397166"/>
            <a:ext cx="4105192" cy="2482664"/>
          </a:xfrm>
          <a:prstGeom prst="rect">
            <a:avLst/>
          </a:prstGeom>
        </p:spPr>
      </p:pic>
      <p:pic>
        <p:nvPicPr>
          <p:cNvPr id="5" name="Content Placeholder 4"/>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3771900" y="3162408"/>
            <a:ext cx="2514600" cy="1434843"/>
          </a:xfrm>
        </p:spPr>
      </p:pic>
    </p:spTree>
    <p:extLst>
      <p:ext uri="{BB962C8B-B14F-4D97-AF65-F5344CB8AC3E}">
        <p14:creationId xmlns:p14="http://schemas.microsoft.com/office/powerpoint/2010/main" val="530459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Akkadians</a:t>
            </a:r>
            <a:endParaRPr lang="en-US" dirty="0"/>
          </a:p>
        </p:txBody>
      </p:sp>
      <p:sp>
        <p:nvSpPr>
          <p:cNvPr id="3" name="Content Placeholder 2"/>
          <p:cNvSpPr>
            <a:spLocks noGrp="1"/>
          </p:cNvSpPr>
          <p:nvPr>
            <p:ph sz="half" idx="1"/>
          </p:nvPr>
        </p:nvSpPr>
        <p:spPr>
          <a:xfrm>
            <a:off x="457199" y="1536192"/>
            <a:ext cx="3461657" cy="4590288"/>
          </a:xfrm>
        </p:spPr>
        <p:txBody>
          <a:bodyPr>
            <a:normAutofit lnSpcReduction="10000"/>
          </a:bodyPr>
          <a:lstStyle/>
          <a:p>
            <a:r>
              <a:rPr lang="en-US" dirty="0" smtClean="0"/>
              <a:t>2340-2230 BC, centered at Akkad</a:t>
            </a:r>
          </a:p>
          <a:p>
            <a:r>
              <a:rPr lang="en-US" dirty="0" smtClean="0"/>
              <a:t>Sargon the Great – served as cupbearer for king of Kish (a Sumerian city) before conquering Sumerian cities</a:t>
            </a:r>
          </a:p>
          <a:p>
            <a:r>
              <a:rPr lang="en-US" dirty="0" err="1" smtClean="0"/>
              <a:t>Naram</a:t>
            </a:r>
            <a:r>
              <a:rPr lang="en-US" dirty="0" smtClean="0"/>
              <a:t>-Sin – another well-known leader</a:t>
            </a:r>
          </a:p>
          <a:p>
            <a:endParaRPr lang="en-US" dirty="0"/>
          </a:p>
        </p:txBody>
      </p:sp>
      <p:pic>
        <p:nvPicPr>
          <p:cNvPr id="6"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2004" y="1295400"/>
            <a:ext cx="3892049" cy="2955854"/>
          </a:xfrm>
          <a:prstGeom prst="rect">
            <a:avLst/>
          </a:prstGeom>
        </p:spPr>
      </p:pic>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348955" y="4225096"/>
            <a:ext cx="1595098" cy="2339477"/>
          </a:xfrm>
        </p:spPr>
      </p:pic>
    </p:spTree>
    <p:extLst>
      <p:ext uri="{BB962C8B-B14F-4D97-AF65-F5344CB8AC3E}">
        <p14:creationId xmlns:p14="http://schemas.microsoft.com/office/powerpoint/2010/main" val="25393405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Babylonians</a:t>
            </a:r>
            <a:endParaRPr lang="en-US" dirty="0"/>
          </a:p>
        </p:txBody>
      </p:sp>
      <p:sp>
        <p:nvSpPr>
          <p:cNvPr id="3" name="Content Placeholder 2"/>
          <p:cNvSpPr>
            <a:spLocks noGrp="1"/>
          </p:cNvSpPr>
          <p:nvPr>
            <p:ph sz="half" idx="1"/>
          </p:nvPr>
        </p:nvSpPr>
        <p:spPr/>
        <p:txBody>
          <a:bodyPr/>
          <a:lstStyle/>
          <a:p>
            <a:r>
              <a:rPr lang="en-US" dirty="0" smtClean="0"/>
              <a:t>1800 BC – 1650 BC</a:t>
            </a:r>
          </a:p>
          <a:p>
            <a:r>
              <a:rPr lang="en-US" dirty="0" smtClean="0"/>
              <a:t>Hammurabi</a:t>
            </a:r>
          </a:p>
          <a:p>
            <a:r>
              <a:rPr lang="en-US" dirty="0" smtClean="0"/>
              <a:t>The Law Code of Hammurabi – oldest law code in history</a:t>
            </a:r>
          </a:p>
          <a:p>
            <a:r>
              <a:rPr lang="en-US" dirty="0" smtClean="0"/>
              <a:t>“Eye for an eye”</a:t>
            </a:r>
          </a:p>
          <a:p>
            <a:r>
              <a:rPr lang="en-US" dirty="0" smtClean="0"/>
              <a:t>The Stele</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609600"/>
            <a:ext cx="2057400" cy="2743200"/>
          </a:xfrm>
          <a:prstGeom prst="rect">
            <a:avLst/>
          </a:prstGeom>
        </p:spPr>
      </p:pic>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812232" y="1066800"/>
            <a:ext cx="2170379" cy="2119337"/>
          </a:xfrm>
        </p:spPr>
      </p:pic>
      <p:pic>
        <p:nvPicPr>
          <p:cNvPr id="8"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5737" y="3506824"/>
            <a:ext cx="4390562" cy="265524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0312" y="4953000"/>
            <a:ext cx="2573776" cy="1759527"/>
          </a:xfrm>
          <a:prstGeom prst="rect">
            <a:avLst/>
          </a:prstGeom>
        </p:spPr>
      </p:pic>
    </p:spTree>
    <p:extLst>
      <p:ext uri="{BB962C8B-B14F-4D97-AF65-F5344CB8AC3E}">
        <p14:creationId xmlns:p14="http://schemas.microsoft.com/office/powerpoint/2010/main" val="1919054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Tossup 2</a:t>
            </a:r>
            <a:endParaRPr lang="en-US" dirty="0"/>
          </a:p>
        </p:txBody>
      </p:sp>
      <p:sp>
        <p:nvSpPr>
          <p:cNvPr id="3" name="Content Placeholder 2"/>
          <p:cNvSpPr>
            <a:spLocks noGrp="1"/>
          </p:cNvSpPr>
          <p:nvPr>
            <p:ph idx="1"/>
          </p:nvPr>
        </p:nvSpPr>
        <p:spPr/>
        <p:txBody>
          <a:bodyPr>
            <a:normAutofit fontScale="92500"/>
          </a:bodyPr>
          <a:lstStyle/>
          <a:p>
            <a:r>
              <a:rPr lang="en-US" dirty="0"/>
              <a:t>After his greatest defeat, this man went into self-exile and led Seleucid forces belonging to Antiochus III at the </a:t>
            </a:r>
            <a:r>
              <a:rPr lang="en-US" dirty="0" err="1"/>
              <a:t>Eurymedon</a:t>
            </a:r>
            <a:r>
              <a:rPr lang="en-US" dirty="0"/>
              <a:t> River. </a:t>
            </a:r>
            <a:endParaRPr lang="en-US" dirty="0" smtClean="0"/>
          </a:p>
          <a:p>
            <a:r>
              <a:rPr lang="en-US" dirty="0" smtClean="0"/>
              <a:t>This </a:t>
            </a:r>
            <a:r>
              <a:rPr lang="en-US" dirty="0"/>
              <a:t>man's siege of </a:t>
            </a:r>
            <a:r>
              <a:rPr lang="en-US" dirty="0" err="1"/>
              <a:t>Saguntum</a:t>
            </a:r>
            <a:r>
              <a:rPr lang="en-US" dirty="0"/>
              <a:t> resulted in his most famous war, during which he faced scorched- earth tactics that resulted in </a:t>
            </a:r>
            <a:r>
              <a:rPr lang="en-US" dirty="0" err="1"/>
              <a:t>Fabius</a:t>
            </a:r>
            <a:r>
              <a:rPr lang="en-US" dirty="0"/>
              <a:t> Maximus' nickname, "the Delayer." </a:t>
            </a:r>
            <a:endParaRPr lang="en-US" dirty="0" smtClean="0"/>
          </a:p>
          <a:p>
            <a:r>
              <a:rPr lang="en-US" dirty="0" smtClean="0"/>
              <a:t>This </a:t>
            </a:r>
            <a:r>
              <a:rPr lang="en-US" dirty="0"/>
              <a:t>general pinned the army of Flaminius against Lake </a:t>
            </a:r>
            <a:r>
              <a:rPr lang="en-US" dirty="0" err="1"/>
              <a:t>Trasimene</a:t>
            </a:r>
            <a:r>
              <a:rPr lang="en-US" dirty="0"/>
              <a:t> in one victory and was assisted by his brother </a:t>
            </a:r>
            <a:r>
              <a:rPr lang="en-US" dirty="0" err="1"/>
              <a:t>Mago</a:t>
            </a:r>
            <a:r>
              <a:rPr lang="en-US" dirty="0"/>
              <a:t> in wiping out forces under the consuls </a:t>
            </a:r>
            <a:r>
              <a:rPr lang="en-US" dirty="0" err="1"/>
              <a:t>Paullus</a:t>
            </a:r>
            <a:r>
              <a:rPr lang="en-US" dirty="0"/>
              <a:t> and Varro at the Battle of Cannae. </a:t>
            </a:r>
            <a:endParaRPr lang="en-US" dirty="0" smtClean="0"/>
          </a:p>
          <a:p>
            <a:r>
              <a:rPr lang="en-US" dirty="0" smtClean="0"/>
              <a:t>The </a:t>
            </a:r>
            <a:r>
              <a:rPr lang="en-US" dirty="0"/>
              <a:t>invasion of Scipio </a:t>
            </a:r>
            <a:r>
              <a:rPr lang="en-US" dirty="0" err="1"/>
              <a:t>Africanus</a:t>
            </a:r>
            <a:r>
              <a:rPr lang="en-US" dirty="0"/>
              <a:t> recalled this man to his home city. </a:t>
            </a:r>
            <a:endParaRPr lang="en-US" dirty="0" smtClean="0"/>
          </a:p>
          <a:p>
            <a:r>
              <a:rPr lang="en-US" dirty="0" smtClean="0"/>
              <a:t>For </a:t>
            </a:r>
            <a:r>
              <a:rPr lang="en-US" dirty="0"/>
              <a:t>10 points, name this Carthaginian general of the Second Punic War who led elephants across the Alps.</a:t>
            </a:r>
          </a:p>
          <a:p>
            <a:r>
              <a:rPr lang="en-US" b="1" i="1" dirty="0"/>
              <a:t>ANSWER:</a:t>
            </a:r>
            <a:r>
              <a:rPr lang="en-US" dirty="0"/>
              <a:t> Hannibal </a:t>
            </a:r>
            <a:r>
              <a:rPr lang="en-US" dirty="0" err="1"/>
              <a:t>Barca</a:t>
            </a:r>
            <a:endParaRPr lang="en-US" dirty="0"/>
          </a:p>
          <a:p>
            <a:endParaRPr lang="en-US" dirty="0"/>
          </a:p>
        </p:txBody>
      </p:sp>
    </p:spTree>
    <p:extLst>
      <p:ext uri="{BB962C8B-B14F-4D97-AF65-F5344CB8AC3E}">
        <p14:creationId xmlns:p14="http://schemas.microsoft.com/office/powerpoint/2010/main" val="243858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Assyrians, 7</a:t>
            </a:r>
            <a:r>
              <a:rPr lang="en-US" baseline="30000" dirty="0" smtClean="0"/>
              <a:t>th</a:t>
            </a:r>
            <a:r>
              <a:rPr lang="en-US" dirty="0" smtClean="0"/>
              <a:t> Century BC</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Early king – </a:t>
            </a:r>
            <a:r>
              <a:rPr lang="en-US" dirty="0" err="1" smtClean="0"/>
              <a:t>Tiglath-Pileser</a:t>
            </a:r>
            <a:r>
              <a:rPr lang="en-US" dirty="0" smtClean="0"/>
              <a:t> I</a:t>
            </a:r>
          </a:p>
          <a:p>
            <a:r>
              <a:rPr lang="en-US" dirty="0" smtClean="0"/>
              <a:t>King Ashurbanipal – more well-known</a:t>
            </a:r>
          </a:p>
          <a:p>
            <a:r>
              <a:rPr lang="en-US" dirty="0" smtClean="0"/>
              <a:t>Capitals as </a:t>
            </a:r>
            <a:r>
              <a:rPr lang="en-US" dirty="0" err="1" smtClean="0"/>
              <a:t>Ashur</a:t>
            </a:r>
            <a:r>
              <a:rPr lang="en-US" dirty="0" smtClean="0"/>
              <a:t> and later Nineveh</a:t>
            </a:r>
          </a:p>
          <a:p>
            <a:r>
              <a:rPr lang="en-US" dirty="0" smtClean="0"/>
              <a:t>Conquered by Medes and Chaldeans after death of Ashurbanipal</a:t>
            </a:r>
          </a:p>
          <a:p>
            <a:endParaRPr lang="en-US" dirty="0" smtClean="0"/>
          </a:p>
          <a:p>
            <a:endParaRPr lang="en-US" dirty="0" smtClean="0"/>
          </a:p>
          <a:p>
            <a:endParaRPr lang="en-US" dirty="0" smtClean="0"/>
          </a:p>
          <a:p>
            <a:endParaRPr lang="en-US" dirty="0"/>
          </a:p>
        </p:txBody>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1600200"/>
            <a:ext cx="4021800" cy="243223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4134417"/>
            <a:ext cx="1981200" cy="2373477"/>
          </a:xfrm>
          <a:prstGeom prst="rect">
            <a:avLst/>
          </a:prstGeom>
        </p:spPr>
      </p:pic>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567762" y="4962345"/>
            <a:ext cx="2557937" cy="1884282"/>
          </a:xfrm>
        </p:spPr>
      </p:pic>
    </p:spTree>
    <p:extLst>
      <p:ext uri="{BB962C8B-B14F-4D97-AF65-F5344CB8AC3E}">
        <p14:creationId xmlns:p14="http://schemas.microsoft.com/office/powerpoint/2010/main" val="23441313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Judea</a:t>
            </a:r>
            <a:endParaRPr lang="en-US" dirty="0"/>
          </a:p>
        </p:txBody>
      </p:sp>
      <p:sp>
        <p:nvSpPr>
          <p:cNvPr id="3" name="Content Placeholder 2"/>
          <p:cNvSpPr>
            <a:spLocks noGrp="1"/>
          </p:cNvSpPr>
          <p:nvPr>
            <p:ph sz="half" idx="1"/>
          </p:nvPr>
        </p:nvSpPr>
        <p:spPr>
          <a:xfrm>
            <a:off x="457199" y="1536192"/>
            <a:ext cx="4277655" cy="4590288"/>
          </a:xfrm>
        </p:spPr>
        <p:txBody>
          <a:bodyPr>
            <a:normAutofit fontScale="77500" lnSpcReduction="20000"/>
          </a:bodyPr>
          <a:lstStyle/>
          <a:p>
            <a:r>
              <a:rPr lang="en-US" dirty="0" smtClean="0"/>
              <a:t>1800 BC – Abraham originally from Ur (in Babylon)</a:t>
            </a:r>
          </a:p>
          <a:p>
            <a:r>
              <a:rPr lang="en-US" dirty="0" smtClean="0"/>
              <a:t>Isaac, Jacob (Israel), 12 sons including Joseph</a:t>
            </a:r>
          </a:p>
          <a:p>
            <a:r>
              <a:rPr lang="en-US" dirty="0" smtClean="0"/>
              <a:t>Captivity in Egypt</a:t>
            </a:r>
          </a:p>
          <a:p>
            <a:r>
              <a:rPr lang="en-US" dirty="0" smtClean="0"/>
              <a:t>1300 BC – Moses born</a:t>
            </a:r>
          </a:p>
          <a:p>
            <a:r>
              <a:rPr lang="en-US" dirty="0" smtClean="0"/>
              <a:t>Israelites freed during Ramses II reign, return to Palestine</a:t>
            </a:r>
          </a:p>
          <a:p>
            <a:r>
              <a:rPr lang="en-US" dirty="0" smtClean="0"/>
              <a:t>10</a:t>
            </a:r>
            <a:r>
              <a:rPr lang="en-US" baseline="30000" dirty="0" smtClean="0"/>
              <a:t>th</a:t>
            </a:r>
            <a:r>
              <a:rPr lang="en-US" dirty="0" smtClean="0"/>
              <a:t> Century BC – after the wise King Solomon, Israel divides into two kingdoms, Judah and Israel, for 200 years</a:t>
            </a:r>
          </a:p>
          <a:p>
            <a:r>
              <a:rPr lang="en-US" dirty="0" smtClean="0"/>
              <a:t>Conquered by Chaldeans (Neo-Babylonians) Babylonian Captivity – 6</a:t>
            </a:r>
            <a:r>
              <a:rPr lang="en-US" baseline="30000" dirty="0" smtClean="0"/>
              <a:t>th</a:t>
            </a:r>
            <a:r>
              <a:rPr lang="en-US" dirty="0" smtClean="0"/>
              <a:t> or 5</a:t>
            </a:r>
            <a:r>
              <a:rPr lang="en-US" baseline="30000" dirty="0" smtClean="0"/>
              <a:t>th</a:t>
            </a:r>
            <a:r>
              <a:rPr lang="en-US" dirty="0" smtClean="0"/>
              <a:t> century BC</a:t>
            </a:r>
          </a:p>
          <a:p>
            <a:endParaRPr lang="en-US" dirty="0"/>
          </a:p>
        </p:txBody>
      </p:sp>
      <p:sp>
        <p:nvSpPr>
          <p:cNvPr id="4" name="Content Placeholder 3"/>
          <p:cNvSpPr>
            <a:spLocks noGrp="1"/>
          </p:cNvSpPr>
          <p:nvPr>
            <p:ph sz="half" idx="2"/>
          </p:nvPr>
        </p:nvSpPr>
        <p:spPr/>
        <p:txBody>
          <a:bodyPr>
            <a:normAutofit fontScale="77500" lnSpcReduction="20000"/>
          </a:bodyPr>
          <a:lstStyle/>
          <a:p>
            <a:endParaRPr lang="en-US"/>
          </a:p>
        </p:txBody>
      </p:sp>
      <p:pic>
        <p:nvPicPr>
          <p:cNvPr id="1026" name="Picture 2" descr="http://study.com/cimages/multimages/16/mapleva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4854" y="1536192"/>
            <a:ext cx="3647146" cy="3741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60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Chaldeans (Neo-Babylonians)</a:t>
            </a:r>
            <a:endParaRPr lang="en-US" dirty="0"/>
          </a:p>
        </p:txBody>
      </p:sp>
      <p:sp>
        <p:nvSpPr>
          <p:cNvPr id="3" name="Content Placeholder 2"/>
          <p:cNvSpPr>
            <a:spLocks noGrp="1"/>
          </p:cNvSpPr>
          <p:nvPr>
            <p:ph sz="half" idx="1"/>
          </p:nvPr>
        </p:nvSpPr>
        <p:spPr>
          <a:xfrm>
            <a:off x="457200" y="1536192"/>
            <a:ext cx="3315079" cy="4590288"/>
          </a:xfrm>
        </p:spPr>
        <p:txBody>
          <a:bodyPr>
            <a:normAutofit fontScale="85000" lnSpcReduction="20000"/>
          </a:bodyPr>
          <a:lstStyle/>
          <a:p>
            <a:r>
              <a:rPr lang="en-US" dirty="0" smtClean="0"/>
              <a:t>626-539 BC</a:t>
            </a:r>
          </a:p>
          <a:p>
            <a:r>
              <a:rPr lang="en-US" dirty="0" smtClean="0"/>
              <a:t>612 BC - allied with Medes to defeat Assyrians </a:t>
            </a:r>
          </a:p>
          <a:p>
            <a:r>
              <a:rPr lang="en-US" dirty="0" smtClean="0"/>
              <a:t>Nebuchadnezzar II – won battle of Carchemish, built Hanging Gardens of Babylon and Ishtar Gate</a:t>
            </a:r>
          </a:p>
          <a:p>
            <a:r>
              <a:rPr lang="en-US" dirty="0"/>
              <a:t>T</a:t>
            </a:r>
            <a:r>
              <a:rPr lang="en-US" dirty="0" smtClean="0"/>
              <a:t>ook Hebrews (Israelites) into slavery, destroyed the temple in Jerusalem</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2279" y="4833792"/>
            <a:ext cx="2801854" cy="1914076"/>
          </a:xfrm>
          <a:prstGeom prst="rect">
            <a:avLst/>
          </a:prstGeom>
        </p:spPr>
      </p:pic>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46358" y="3619322"/>
            <a:ext cx="2590800" cy="1727200"/>
          </a:xfrm>
        </p:spPr>
      </p:pic>
      <p:pic>
        <p:nvPicPr>
          <p:cNvPr id="6"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2279" y="1417638"/>
            <a:ext cx="3764400" cy="2276566"/>
          </a:xfrm>
          <a:prstGeom prst="rect">
            <a:avLst/>
          </a:prstGeom>
        </p:spPr>
      </p:pic>
    </p:spTree>
    <p:extLst>
      <p:ext uri="{BB962C8B-B14F-4D97-AF65-F5344CB8AC3E}">
        <p14:creationId xmlns:p14="http://schemas.microsoft.com/office/powerpoint/2010/main" val="34137659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Persian Empire</a:t>
            </a:r>
            <a:endParaRPr lang="en-US" dirty="0"/>
          </a:p>
        </p:txBody>
      </p:sp>
      <p:sp>
        <p:nvSpPr>
          <p:cNvPr id="3" name="Content Placeholder 2"/>
          <p:cNvSpPr>
            <a:spLocks noGrp="1"/>
          </p:cNvSpPr>
          <p:nvPr>
            <p:ph sz="half" idx="1"/>
          </p:nvPr>
        </p:nvSpPr>
        <p:spPr>
          <a:xfrm>
            <a:off x="457200" y="1536192"/>
            <a:ext cx="3383090" cy="4590288"/>
          </a:xfrm>
        </p:spPr>
        <p:txBody>
          <a:bodyPr>
            <a:normAutofit fontScale="70000" lnSpcReduction="20000"/>
          </a:bodyPr>
          <a:lstStyle/>
          <a:p>
            <a:r>
              <a:rPr lang="en-US" dirty="0" err="1" smtClean="0"/>
              <a:t>Achaemenid</a:t>
            </a:r>
            <a:r>
              <a:rPr lang="en-US" dirty="0" smtClean="0"/>
              <a:t> Dynasty 550-330 BC founded by Cyrus the Great</a:t>
            </a:r>
          </a:p>
          <a:p>
            <a:r>
              <a:rPr lang="en-US" dirty="0" smtClean="0"/>
              <a:t>Cyrus the Great defeated </a:t>
            </a:r>
            <a:r>
              <a:rPr lang="en-US" dirty="0" err="1" smtClean="0"/>
              <a:t>Nabonidus</a:t>
            </a:r>
            <a:r>
              <a:rPr lang="en-US" dirty="0" smtClean="0"/>
              <a:t>, ending Babylonian Empire</a:t>
            </a:r>
          </a:p>
          <a:p>
            <a:r>
              <a:rPr lang="en-US" dirty="0" smtClean="0"/>
              <a:t>Cyrus freed Israel from Babylonian Captivity</a:t>
            </a:r>
          </a:p>
          <a:p>
            <a:r>
              <a:rPr lang="en-US" dirty="0" smtClean="0"/>
              <a:t>Cyrus Cylinder – Cyrus chosen by the god </a:t>
            </a:r>
            <a:r>
              <a:rPr lang="en-US" dirty="0" err="1" smtClean="0"/>
              <a:t>Marduk</a:t>
            </a:r>
            <a:r>
              <a:rPr lang="en-US" dirty="0" smtClean="0"/>
              <a:t>, repatriation of displaced people groups, prayer to </a:t>
            </a:r>
            <a:r>
              <a:rPr lang="en-US" dirty="0" err="1" smtClean="0"/>
              <a:t>Marduk</a:t>
            </a:r>
            <a:r>
              <a:rPr lang="en-US" dirty="0" smtClean="0"/>
              <a:t> for Cyrus and son Cambyses</a:t>
            </a:r>
          </a:p>
          <a:p>
            <a:r>
              <a:rPr lang="en-US" dirty="0" smtClean="0"/>
              <a:t>518 BC – Darius the Great took power, built Persepolis</a:t>
            </a:r>
          </a:p>
        </p:txBody>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290" y="1553252"/>
            <a:ext cx="4440835" cy="2332948"/>
          </a:xfrm>
          <a:prstGeom prst="rect">
            <a:avLst/>
          </a:prstGeom>
        </p:spPr>
      </p:pic>
      <p:sp>
        <p:nvSpPr>
          <p:cNvPr id="4" name="Content Placeholder 3"/>
          <p:cNvSpPr>
            <a:spLocks noGrp="1"/>
          </p:cNvSpPr>
          <p:nvPr>
            <p:ph sz="half" idx="2"/>
          </p:nvPr>
        </p:nvSpPr>
        <p:spPr/>
        <p:txBody>
          <a:bodyPr>
            <a:normAutofit fontScale="70000" lnSpcReduction="20000"/>
          </a:bodyPr>
          <a:lstStyle/>
          <a:p>
            <a:endParaRPr lang="en-US" dirty="0"/>
          </a:p>
        </p:txBody>
      </p:sp>
      <p:pic>
        <p:nvPicPr>
          <p:cNvPr id="2050" name="Picture 2" descr="https://upload.wikimedia.org/wikipedia/commons/e/e5/Cyrus_Cylinder_fro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9579" y="4191000"/>
            <a:ext cx="3375622" cy="2033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7221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Mesopotamian Literature</a:t>
            </a:r>
            <a:endParaRPr lang="en-US" dirty="0"/>
          </a:p>
        </p:txBody>
      </p:sp>
      <p:sp>
        <p:nvSpPr>
          <p:cNvPr id="4" name="Text Placeholder 3"/>
          <p:cNvSpPr>
            <a:spLocks noGrp="1"/>
          </p:cNvSpPr>
          <p:nvPr>
            <p:ph type="body" idx="1"/>
          </p:nvPr>
        </p:nvSpPr>
        <p:spPr/>
        <p:txBody>
          <a:bodyPr/>
          <a:lstStyle/>
          <a:p>
            <a:r>
              <a:rPr lang="en-US" dirty="0" smtClean="0"/>
              <a:t>Epic of Gilgamesh</a:t>
            </a:r>
            <a:endParaRPr lang="en-US" dirty="0"/>
          </a:p>
        </p:txBody>
      </p:sp>
      <p:sp>
        <p:nvSpPr>
          <p:cNvPr id="5" name="Content Placeholder 4"/>
          <p:cNvSpPr>
            <a:spLocks noGrp="1"/>
          </p:cNvSpPr>
          <p:nvPr>
            <p:ph sz="half" idx="2"/>
          </p:nvPr>
        </p:nvSpPr>
        <p:spPr/>
        <p:txBody>
          <a:bodyPr>
            <a:normAutofit fontScale="77500" lnSpcReduction="20000"/>
          </a:bodyPr>
          <a:lstStyle/>
          <a:p>
            <a:r>
              <a:rPr lang="en-US" dirty="0" smtClean="0"/>
              <a:t>Epic poem about Gilgamesh, king of </a:t>
            </a:r>
            <a:r>
              <a:rPr lang="en-US" dirty="0" err="1" smtClean="0"/>
              <a:t>Uruk</a:t>
            </a:r>
            <a:endParaRPr lang="en-US" dirty="0" smtClean="0"/>
          </a:p>
          <a:p>
            <a:r>
              <a:rPr lang="en-US" dirty="0" err="1" smtClean="0"/>
              <a:t>Enkidu</a:t>
            </a:r>
            <a:r>
              <a:rPr lang="en-US" dirty="0" smtClean="0"/>
              <a:t> – close companion of Gilgamesh and wild man, tamed by temple harlot </a:t>
            </a:r>
            <a:r>
              <a:rPr lang="en-US" dirty="0" err="1" smtClean="0"/>
              <a:t>Shamhat</a:t>
            </a:r>
            <a:endParaRPr lang="en-US" dirty="0" smtClean="0"/>
          </a:p>
          <a:p>
            <a:r>
              <a:rPr lang="en-US" dirty="0" smtClean="0"/>
              <a:t>Goddess Ishtar – made advances but rejected by Gilgamesh, she sends Bull of Heaven to attack him</a:t>
            </a:r>
          </a:p>
          <a:p>
            <a:r>
              <a:rPr lang="en-US" dirty="0" smtClean="0"/>
              <a:t>They defeat </a:t>
            </a:r>
            <a:r>
              <a:rPr lang="en-US" dirty="0" err="1" smtClean="0"/>
              <a:t>Humbaba</a:t>
            </a:r>
            <a:r>
              <a:rPr lang="en-US" dirty="0" smtClean="0"/>
              <a:t>, giant guardian of Cedar Forest appointed by god </a:t>
            </a:r>
            <a:r>
              <a:rPr lang="en-US" dirty="0" err="1" smtClean="0"/>
              <a:t>Enlil</a:t>
            </a:r>
            <a:endParaRPr lang="en-US" dirty="0" smtClean="0"/>
          </a:p>
          <a:p>
            <a:r>
              <a:rPr lang="en-US" dirty="0" smtClean="0"/>
              <a:t>They cut down trees and take them back home</a:t>
            </a:r>
          </a:p>
          <a:p>
            <a:endParaRPr lang="en-US" dirty="0" smtClean="0"/>
          </a:p>
        </p:txBody>
      </p:sp>
      <p:sp>
        <p:nvSpPr>
          <p:cNvPr id="6" name="Text Placeholder 5"/>
          <p:cNvSpPr>
            <a:spLocks noGrp="1"/>
          </p:cNvSpPr>
          <p:nvPr>
            <p:ph type="body" sz="quarter" idx="3"/>
          </p:nvPr>
        </p:nvSpPr>
        <p:spPr/>
        <p:txBody>
          <a:bodyPr/>
          <a:lstStyle/>
          <a:p>
            <a:endParaRPr lang="en-US"/>
          </a:p>
        </p:txBody>
      </p:sp>
      <p:sp>
        <p:nvSpPr>
          <p:cNvPr id="7" name="Content Placeholder 6"/>
          <p:cNvSpPr>
            <a:spLocks noGrp="1"/>
          </p:cNvSpPr>
          <p:nvPr>
            <p:ph sz="quarter" idx="4"/>
          </p:nvPr>
        </p:nvSpPr>
        <p:spPr/>
        <p:txBody>
          <a:bodyPr>
            <a:normAutofit/>
          </a:bodyPr>
          <a:lstStyle/>
          <a:p>
            <a:r>
              <a:rPr lang="en-US" sz="1800" dirty="0" err="1" smtClean="0"/>
              <a:t>Enkidu</a:t>
            </a:r>
            <a:r>
              <a:rPr lang="en-US" sz="1800" dirty="0" smtClean="0"/>
              <a:t> dies from illness</a:t>
            </a:r>
          </a:p>
          <a:p>
            <a:r>
              <a:rPr lang="en-US" sz="1800" dirty="0" smtClean="0"/>
              <a:t>Gilgamesh mourns his friend</a:t>
            </a:r>
          </a:p>
          <a:p>
            <a:r>
              <a:rPr lang="en-US" sz="1800" dirty="0" smtClean="0"/>
              <a:t>Gilgamesh searches for eternal life</a:t>
            </a:r>
          </a:p>
          <a:p>
            <a:r>
              <a:rPr lang="en-US" sz="1800" dirty="0" smtClean="0"/>
              <a:t>Talks to </a:t>
            </a:r>
            <a:r>
              <a:rPr lang="en-US" sz="1800" dirty="0" err="1" smtClean="0"/>
              <a:t>Utnapishtim</a:t>
            </a:r>
            <a:r>
              <a:rPr lang="en-US" sz="1800" dirty="0"/>
              <a:t> </a:t>
            </a:r>
            <a:r>
              <a:rPr lang="en-US" sz="1800" dirty="0" smtClean="0"/>
              <a:t>who was a survivor of the Great Flood and given eternal life from the gods</a:t>
            </a:r>
          </a:p>
          <a:p>
            <a:r>
              <a:rPr lang="en-US" sz="1800" dirty="0" smtClean="0"/>
              <a:t>Gilgamesh fails to find eternal life and returns to </a:t>
            </a:r>
            <a:r>
              <a:rPr lang="en-US" sz="1800" dirty="0" err="1" smtClean="0"/>
              <a:t>Uruk</a:t>
            </a:r>
            <a:endParaRPr lang="en-US" sz="1800" dirty="0" smtClean="0"/>
          </a:p>
          <a:p>
            <a:endParaRPr lang="en-US" sz="1800" dirty="0"/>
          </a:p>
        </p:txBody>
      </p:sp>
    </p:spTree>
    <p:extLst>
      <p:ext uri="{BB962C8B-B14F-4D97-AF65-F5344CB8AC3E}">
        <p14:creationId xmlns:p14="http://schemas.microsoft.com/office/powerpoint/2010/main" val="42931953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Mesopotamian Religion</a:t>
            </a:r>
            <a:endParaRPr lang="en-US" dirty="0"/>
          </a:p>
        </p:txBody>
      </p:sp>
      <p:sp>
        <p:nvSpPr>
          <p:cNvPr id="3" name="Text Placeholder 2"/>
          <p:cNvSpPr>
            <a:spLocks noGrp="1"/>
          </p:cNvSpPr>
          <p:nvPr>
            <p:ph type="body" idx="1"/>
          </p:nvPr>
        </p:nvSpPr>
        <p:spPr/>
        <p:txBody>
          <a:bodyPr/>
          <a:lstStyle/>
          <a:p>
            <a:r>
              <a:rPr lang="en-US" dirty="0" smtClean="0"/>
              <a:t>Zoroastrianism (Persian)</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Dualistic religion founded by prophet Zoroaster</a:t>
            </a:r>
          </a:p>
          <a:p>
            <a:r>
              <a:rPr lang="en-US" dirty="0" err="1" smtClean="0"/>
              <a:t>Ahura</a:t>
            </a:r>
            <a:r>
              <a:rPr lang="en-US" dirty="0" smtClean="0"/>
              <a:t> Mazda – supreme god, having being and mind</a:t>
            </a:r>
          </a:p>
          <a:p>
            <a:r>
              <a:rPr lang="en-US" dirty="0" err="1" smtClean="0"/>
              <a:t>Ahriman</a:t>
            </a:r>
            <a:r>
              <a:rPr lang="en-US" dirty="0" smtClean="0"/>
              <a:t> – the one destructive spirit</a:t>
            </a:r>
          </a:p>
          <a:p>
            <a:r>
              <a:rPr lang="en-US" dirty="0" smtClean="0"/>
              <a:t>Zoroastrianism coexisted with polytheism during </a:t>
            </a:r>
            <a:r>
              <a:rPr lang="en-US" dirty="0" err="1" smtClean="0"/>
              <a:t>Achaemenid</a:t>
            </a:r>
            <a:r>
              <a:rPr lang="en-US" dirty="0" smtClean="0"/>
              <a:t> Dynasty</a:t>
            </a:r>
          </a:p>
          <a:p>
            <a:endParaRPr lang="en-US" dirty="0"/>
          </a:p>
        </p:txBody>
      </p:sp>
      <p:sp>
        <p:nvSpPr>
          <p:cNvPr id="5" name="Text Placeholder 4"/>
          <p:cNvSpPr>
            <a:spLocks noGrp="1"/>
          </p:cNvSpPr>
          <p:nvPr>
            <p:ph type="body" sz="quarter" idx="3"/>
          </p:nvPr>
        </p:nvSpPr>
        <p:spPr/>
        <p:txBody>
          <a:bodyPr/>
          <a:lstStyle/>
          <a:p>
            <a:r>
              <a:rPr lang="en-US" dirty="0" smtClean="0"/>
              <a:t>Polytheistic gods (Babylon)</a:t>
            </a:r>
            <a:endParaRPr lang="en-US" dirty="0"/>
          </a:p>
        </p:txBody>
      </p:sp>
      <p:sp>
        <p:nvSpPr>
          <p:cNvPr id="6" name="Content Placeholder 5"/>
          <p:cNvSpPr>
            <a:spLocks noGrp="1"/>
          </p:cNvSpPr>
          <p:nvPr>
            <p:ph sz="quarter" idx="4"/>
          </p:nvPr>
        </p:nvSpPr>
        <p:spPr/>
        <p:txBody>
          <a:bodyPr/>
          <a:lstStyle/>
          <a:p>
            <a:r>
              <a:rPr lang="en-US" dirty="0" smtClean="0"/>
              <a:t>Ishtar – goddess of war, love, fertility, lover of Tammuz, god of the harvest</a:t>
            </a:r>
          </a:p>
          <a:p>
            <a:r>
              <a:rPr lang="en-US" dirty="0" err="1" smtClean="0"/>
              <a:t>Marduk</a:t>
            </a:r>
            <a:r>
              <a:rPr lang="en-US" dirty="0" smtClean="0"/>
              <a:t> - </a:t>
            </a:r>
            <a:r>
              <a:rPr lang="en-US" dirty="0"/>
              <a:t>son of </a:t>
            </a:r>
            <a:r>
              <a:rPr lang="en-US" dirty="0" err="1"/>
              <a:t>Ea</a:t>
            </a:r>
            <a:r>
              <a:rPr lang="en-US" dirty="0"/>
              <a:t>, slayer of dragon </a:t>
            </a:r>
            <a:r>
              <a:rPr lang="en-US" dirty="0" err="1"/>
              <a:t>Tiamat</a:t>
            </a:r>
            <a:r>
              <a:rPr lang="en-US" dirty="0"/>
              <a:t>, chief god of Babylon</a:t>
            </a:r>
          </a:p>
          <a:p>
            <a:endParaRPr lang="en-US" dirty="0" smtClean="0"/>
          </a:p>
          <a:p>
            <a:endParaRPr lang="en-US" dirty="0"/>
          </a:p>
        </p:txBody>
      </p:sp>
    </p:spTree>
    <p:extLst>
      <p:ext uri="{BB962C8B-B14F-4D97-AF65-F5344CB8AC3E}">
        <p14:creationId xmlns:p14="http://schemas.microsoft.com/office/powerpoint/2010/main" val="15664222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Tossup</a:t>
            </a:r>
            <a:endParaRPr lang="en-US" dirty="0"/>
          </a:p>
        </p:txBody>
      </p:sp>
      <p:sp>
        <p:nvSpPr>
          <p:cNvPr id="8" name="Content Placeholder 7"/>
          <p:cNvSpPr>
            <a:spLocks noGrp="1"/>
          </p:cNvSpPr>
          <p:nvPr>
            <p:ph idx="1"/>
          </p:nvPr>
        </p:nvSpPr>
        <p:spPr/>
        <p:txBody>
          <a:bodyPr/>
          <a:lstStyle/>
          <a:p>
            <a:r>
              <a:rPr lang="en-US" dirty="0"/>
              <a:t> It opens by describing the great deeds done by </a:t>
            </a:r>
            <a:r>
              <a:rPr lang="en-US" dirty="0" err="1"/>
              <a:t>Anu</a:t>
            </a:r>
            <a:r>
              <a:rPr lang="en-US" dirty="0"/>
              <a:t>, and it gives payments of gold and silver in units of </a:t>
            </a:r>
            <a:r>
              <a:rPr lang="en-US" dirty="0" err="1"/>
              <a:t>minu</a:t>
            </a:r>
            <a:r>
              <a:rPr lang="en-US" dirty="0"/>
              <a:t>. </a:t>
            </a:r>
            <a:endParaRPr lang="en-US" dirty="0" smtClean="0"/>
          </a:p>
          <a:p>
            <a:r>
              <a:rPr lang="en-US" dirty="0" smtClean="0"/>
              <a:t>It </a:t>
            </a:r>
            <a:r>
              <a:rPr lang="en-US" dirty="0"/>
              <a:t>was discovered in 1901 by J. De Morgan and V. </a:t>
            </a:r>
            <a:r>
              <a:rPr lang="en-US" dirty="0" err="1"/>
              <a:t>Schiel</a:t>
            </a:r>
            <a:r>
              <a:rPr lang="en-US" dirty="0"/>
              <a:t> at the site of Susa, the former capital of the </a:t>
            </a:r>
            <a:r>
              <a:rPr lang="en-US" dirty="0" err="1"/>
              <a:t>Elamite</a:t>
            </a:r>
            <a:r>
              <a:rPr lang="en-US" dirty="0"/>
              <a:t> civilization. </a:t>
            </a:r>
            <a:endParaRPr lang="en-US" dirty="0" smtClean="0"/>
          </a:p>
          <a:p>
            <a:r>
              <a:rPr lang="en-US" dirty="0" smtClean="0"/>
              <a:t>Its </a:t>
            </a:r>
            <a:r>
              <a:rPr lang="en-US" dirty="0"/>
              <a:t>final section discusses slaves who disobey their masters, right before an epilogue which thanks the gods </a:t>
            </a:r>
            <a:r>
              <a:rPr lang="en-US" dirty="0" err="1"/>
              <a:t>Zamama</a:t>
            </a:r>
            <a:r>
              <a:rPr lang="en-US" dirty="0"/>
              <a:t> and Ishtar. </a:t>
            </a:r>
            <a:endParaRPr lang="en-US" dirty="0" smtClean="0"/>
          </a:p>
          <a:p>
            <a:r>
              <a:rPr lang="en-US" dirty="0" smtClean="0"/>
              <a:t>Currently </a:t>
            </a:r>
            <a:r>
              <a:rPr lang="en-US" dirty="0"/>
              <a:t>located in the Louvre, other parts discuss the taking of a second wife, the payment of physicians, and cutting off the hand of a son for striking his father. </a:t>
            </a:r>
            <a:endParaRPr lang="en-US" dirty="0" smtClean="0"/>
          </a:p>
          <a:p>
            <a:r>
              <a:rPr lang="en-US" dirty="0" smtClean="0"/>
              <a:t>Featuring </a:t>
            </a:r>
            <a:r>
              <a:rPr lang="en-US" dirty="0"/>
              <a:t>a section of "an eye for an eye", this is, FTP, what legal code of a Babylonian king?</a:t>
            </a:r>
          </a:p>
          <a:p>
            <a:r>
              <a:rPr lang="en-US" b="1" i="1" dirty="0"/>
              <a:t>ANSWER:</a:t>
            </a:r>
            <a:r>
              <a:rPr lang="en-US" dirty="0"/>
              <a:t> Hammurabi's code/law</a:t>
            </a:r>
          </a:p>
          <a:p>
            <a:endParaRPr lang="en-US" dirty="0"/>
          </a:p>
        </p:txBody>
      </p:sp>
    </p:spTree>
    <p:extLst>
      <p:ext uri="{BB962C8B-B14F-4D97-AF65-F5344CB8AC3E}">
        <p14:creationId xmlns:p14="http://schemas.microsoft.com/office/powerpoint/2010/main" val="339631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Tossup</a:t>
            </a:r>
            <a:endParaRPr lang="en-US" dirty="0"/>
          </a:p>
        </p:txBody>
      </p:sp>
      <p:sp>
        <p:nvSpPr>
          <p:cNvPr id="3" name="Content Placeholder 2"/>
          <p:cNvSpPr>
            <a:spLocks noGrp="1"/>
          </p:cNvSpPr>
          <p:nvPr>
            <p:ph idx="1"/>
          </p:nvPr>
        </p:nvSpPr>
        <p:spPr/>
        <p:txBody>
          <a:bodyPr>
            <a:normAutofit lnSpcReduction="10000"/>
          </a:bodyPr>
          <a:lstStyle/>
          <a:p>
            <a:r>
              <a:rPr lang="en-US" dirty="0"/>
              <a:t>This mythological figure built a palace named </a:t>
            </a:r>
            <a:r>
              <a:rPr lang="en-US" dirty="0" err="1"/>
              <a:t>Esharra</a:t>
            </a:r>
            <a:r>
              <a:rPr lang="en-US" dirty="0"/>
              <a:t> after his greatest victory, and he gave his son </a:t>
            </a:r>
            <a:r>
              <a:rPr lang="en-US" dirty="0" err="1"/>
              <a:t>Nabu</a:t>
            </a:r>
            <a:r>
              <a:rPr lang="en-US" dirty="0"/>
              <a:t> a dragon named </a:t>
            </a:r>
            <a:r>
              <a:rPr lang="en-US" dirty="0" err="1"/>
              <a:t>Mushussu</a:t>
            </a:r>
            <a:r>
              <a:rPr lang="en-US" dirty="0"/>
              <a:t>. </a:t>
            </a:r>
            <a:endParaRPr lang="en-US" dirty="0" smtClean="0"/>
          </a:p>
          <a:p>
            <a:r>
              <a:rPr lang="en-US" dirty="0" smtClean="0"/>
              <a:t>His </a:t>
            </a:r>
            <a:r>
              <a:rPr lang="en-US" dirty="0"/>
              <a:t>father warned a figure of a great flood that would destroy mankind, and his four horses each held poison in their mouths. </a:t>
            </a:r>
            <a:endParaRPr lang="en-US" dirty="0" smtClean="0"/>
          </a:p>
          <a:p>
            <a:r>
              <a:rPr lang="en-US" dirty="0" smtClean="0"/>
              <a:t>He </a:t>
            </a:r>
            <a:r>
              <a:rPr lang="en-US" dirty="0"/>
              <a:t>organized the years into months after his victory over a monster. </a:t>
            </a:r>
            <a:endParaRPr lang="en-US" dirty="0" smtClean="0"/>
          </a:p>
          <a:p>
            <a:r>
              <a:rPr lang="en-US" dirty="0" smtClean="0"/>
              <a:t>He </a:t>
            </a:r>
            <a:r>
              <a:rPr lang="en-US" dirty="0"/>
              <a:t>created tornados with the winds given to him by </a:t>
            </a:r>
            <a:r>
              <a:rPr lang="en-US" dirty="0" err="1"/>
              <a:t>Anu</a:t>
            </a:r>
            <a:r>
              <a:rPr lang="en-US" dirty="0"/>
              <a:t>, and he disturbed a monster that he would later defeat with a net and an arrow. </a:t>
            </a:r>
            <a:endParaRPr lang="en-US" dirty="0" smtClean="0"/>
          </a:p>
          <a:p>
            <a:r>
              <a:rPr lang="en-US" dirty="0" smtClean="0"/>
              <a:t>For </a:t>
            </a:r>
            <a:r>
              <a:rPr lang="en-US" dirty="0"/>
              <a:t>10 points, name this god who defeated </a:t>
            </a:r>
            <a:r>
              <a:rPr lang="en-US" dirty="0" err="1"/>
              <a:t>Tiamat</a:t>
            </a:r>
            <a:r>
              <a:rPr lang="en-US" dirty="0"/>
              <a:t> in a battle to become the chief god of Babylon.</a:t>
            </a:r>
          </a:p>
          <a:p>
            <a:r>
              <a:rPr lang="en-US" b="1" i="1" dirty="0"/>
              <a:t>ANSWER:</a:t>
            </a:r>
            <a:r>
              <a:rPr lang="en-US" dirty="0"/>
              <a:t> </a:t>
            </a:r>
            <a:r>
              <a:rPr lang="en-US" dirty="0" err="1"/>
              <a:t>Marduk</a:t>
            </a:r>
            <a:r>
              <a:rPr lang="en-US" dirty="0"/>
              <a:t> [accept </a:t>
            </a:r>
            <a:r>
              <a:rPr lang="en-US" dirty="0" err="1"/>
              <a:t>Bel</a:t>
            </a:r>
            <a:r>
              <a:rPr lang="en-US" dirty="0"/>
              <a:t>]</a:t>
            </a:r>
          </a:p>
          <a:p>
            <a:endParaRPr lang="en-US" dirty="0"/>
          </a:p>
        </p:txBody>
      </p:sp>
    </p:spTree>
    <p:extLst>
      <p:ext uri="{BB962C8B-B14F-4D97-AF65-F5344CB8AC3E}">
        <p14:creationId xmlns:p14="http://schemas.microsoft.com/office/powerpoint/2010/main" val="19791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Tossup</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This figure's son defeated </a:t>
            </a:r>
            <a:r>
              <a:rPr lang="en-US" dirty="0" err="1"/>
              <a:t>Psamtik</a:t>
            </a:r>
            <a:r>
              <a:rPr lang="en-US" dirty="0"/>
              <a:t> III at the Battle of </a:t>
            </a:r>
            <a:r>
              <a:rPr lang="en-US" dirty="0" err="1"/>
              <a:t>Pelusium</a:t>
            </a:r>
            <a:r>
              <a:rPr lang="en-US" dirty="0"/>
              <a:t> but later lost his army to a sandstorm while attempting to capture the </a:t>
            </a:r>
            <a:r>
              <a:rPr lang="en-US" dirty="0" err="1"/>
              <a:t>Siwa</a:t>
            </a:r>
            <a:r>
              <a:rPr lang="en-US" dirty="0"/>
              <a:t> Oasis. </a:t>
            </a:r>
            <a:endParaRPr lang="en-US" dirty="0" smtClean="0"/>
          </a:p>
          <a:p>
            <a:r>
              <a:rPr lang="en-US" dirty="0" smtClean="0"/>
              <a:t>This </a:t>
            </a:r>
            <a:r>
              <a:rPr lang="en-US" dirty="0"/>
              <a:t>figure was killed by the </a:t>
            </a:r>
            <a:r>
              <a:rPr lang="en-US" dirty="0" err="1"/>
              <a:t>Massagetae</a:t>
            </a:r>
            <a:r>
              <a:rPr lang="en-US" dirty="0"/>
              <a:t> under Queen </a:t>
            </a:r>
            <a:r>
              <a:rPr lang="en-US" dirty="0" err="1"/>
              <a:t>Tomyris</a:t>
            </a:r>
            <a:r>
              <a:rPr lang="en-US" dirty="0"/>
              <a:t>. </a:t>
            </a:r>
            <a:endParaRPr lang="en-US" dirty="0" smtClean="0"/>
          </a:p>
          <a:p>
            <a:r>
              <a:rPr lang="en-US" dirty="0" smtClean="0"/>
              <a:t>His </a:t>
            </a:r>
            <a:r>
              <a:rPr lang="en-US" dirty="0"/>
              <a:t>victory at the Battle of </a:t>
            </a:r>
            <a:r>
              <a:rPr lang="en-US" dirty="0" err="1"/>
              <a:t>Thymbra</a:t>
            </a:r>
            <a:r>
              <a:rPr lang="en-US" dirty="0"/>
              <a:t> led to his capture of Croesus of (*) Lydia. </a:t>
            </a:r>
            <a:endParaRPr lang="en-US" dirty="0" smtClean="0"/>
          </a:p>
          <a:p>
            <a:r>
              <a:rPr lang="en-US" dirty="0" smtClean="0"/>
              <a:t>His </a:t>
            </a:r>
            <a:r>
              <a:rPr lang="en-US" dirty="0"/>
              <a:t>namesake cylinder, which was excavated from a temple dedicated to </a:t>
            </a:r>
            <a:r>
              <a:rPr lang="en-US" dirty="0" err="1"/>
              <a:t>Marduk</a:t>
            </a:r>
            <a:r>
              <a:rPr lang="en-US" dirty="0"/>
              <a:t>, tells of his defeat of </a:t>
            </a:r>
            <a:r>
              <a:rPr lang="en-US" dirty="0" err="1"/>
              <a:t>Nabonidus</a:t>
            </a:r>
            <a:r>
              <a:rPr lang="en-US" dirty="0"/>
              <a:t>, which ended the Babylonian Captivity. </a:t>
            </a:r>
            <a:endParaRPr lang="en-US" dirty="0" smtClean="0"/>
          </a:p>
          <a:p>
            <a:r>
              <a:rPr lang="en-US" dirty="0" smtClean="0"/>
              <a:t>He </a:t>
            </a:r>
            <a:r>
              <a:rPr lang="en-US" dirty="0"/>
              <a:t>established his capital at Pasargadae after defeating his grandfather </a:t>
            </a:r>
            <a:r>
              <a:rPr lang="en-US" dirty="0" err="1"/>
              <a:t>Astyages</a:t>
            </a:r>
            <a:r>
              <a:rPr lang="en-US" dirty="0"/>
              <a:t>, who was the leader of the Medes. </a:t>
            </a:r>
            <a:endParaRPr lang="en-US" dirty="0" smtClean="0"/>
          </a:p>
          <a:p>
            <a:r>
              <a:rPr lang="en-US" dirty="0" smtClean="0"/>
              <a:t>For </a:t>
            </a:r>
            <a:r>
              <a:rPr lang="en-US" dirty="0"/>
              <a:t>ten points, identify this founder of the </a:t>
            </a:r>
            <a:r>
              <a:rPr lang="en-US" dirty="0" err="1"/>
              <a:t>Achaemenid</a:t>
            </a:r>
            <a:r>
              <a:rPr lang="en-US" dirty="0"/>
              <a:t> Persian Empire.</a:t>
            </a:r>
          </a:p>
          <a:p>
            <a:r>
              <a:rPr lang="en-US" b="1" i="1" dirty="0"/>
              <a:t>ANSWER:</a:t>
            </a:r>
            <a:r>
              <a:rPr lang="en-US" dirty="0"/>
              <a:t> Cyrus the Great [or Cyrus II; or Cyrus the Elder; prompt on Cyrus</a:t>
            </a:r>
            <a:r>
              <a:rPr lang="en-US" dirty="0" smtClean="0"/>
              <a:t>]</a:t>
            </a:r>
            <a:r>
              <a:rPr lang="en-US" dirty="0"/>
              <a:t/>
            </a:r>
            <a:br>
              <a:rPr lang="en-US" dirty="0"/>
            </a:br>
            <a:endParaRPr lang="en-US" dirty="0"/>
          </a:p>
        </p:txBody>
      </p:sp>
    </p:spTree>
    <p:extLst>
      <p:ext uri="{BB962C8B-B14F-4D97-AF65-F5344CB8AC3E}">
        <p14:creationId xmlns:p14="http://schemas.microsoft.com/office/powerpoint/2010/main" val="207082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Tossup</a:t>
            </a:r>
            <a:endParaRPr lang="en-US" dirty="0"/>
          </a:p>
        </p:txBody>
      </p:sp>
      <p:sp>
        <p:nvSpPr>
          <p:cNvPr id="3" name="Content Placeholder 2"/>
          <p:cNvSpPr>
            <a:spLocks noGrp="1"/>
          </p:cNvSpPr>
          <p:nvPr>
            <p:ph idx="1"/>
          </p:nvPr>
        </p:nvSpPr>
        <p:spPr/>
        <p:txBody>
          <a:bodyPr>
            <a:normAutofit lnSpcReduction="10000"/>
          </a:bodyPr>
          <a:lstStyle/>
          <a:p>
            <a:r>
              <a:rPr lang="en-US" dirty="0"/>
              <a:t>This man assumed the throne after winning the Battle of Carchemish, in which he defeated Egypt to conquer Syria and Phoenicia. </a:t>
            </a:r>
            <a:endParaRPr lang="en-US" dirty="0" smtClean="0"/>
          </a:p>
          <a:p>
            <a:r>
              <a:rPr lang="en-US" dirty="0" smtClean="0"/>
              <a:t>He </a:t>
            </a:r>
            <a:r>
              <a:rPr lang="en-US" dirty="0"/>
              <a:t>went to great lengths to rebuild his empire to its former glory, overseeing construction of </a:t>
            </a:r>
            <a:r>
              <a:rPr lang="en-US" dirty="0" err="1"/>
              <a:t>Entemenanki</a:t>
            </a:r>
            <a:r>
              <a:rPr lang="en-US" dirty="0"/>
              <a:t>, </a:t>
            </a:r>
            <a:r>
              <a:rPr lang="en-US" dirty="0" err="1"/>
              <a:t>Ezida</a:t>
            </a:r>
            <a:r>
              <a:rPr lang="en-US" dirty="0"/>
              <a:t>, </a:t>
            </a:r>
            <a:r>
              <a:rPr lang="en-US" dirty="0" err="1"/>
              <a:t>Esagila</a:t>
            </a:r>
            <a:r>
              <a:rPr lang="en-US" dirty="0"/>
              <a:t>, and the Ishtar Gate during the sixth century BCE. </a:t>
            </a:r>
            <a:endParaRPr lang="en-US" dirty="0" smtClean="0"/>
          </a:p>
          <a:p>
            <a:r>
              <a:rPr lang="en-US" dirty="0" smtClean="0"/>
              <a:t>The </a:t>
            </a:r>
            <a:r>
              <a:rPr lang="en-US" dirty="0"/>
              <a:t>Hebrew Bible, mainly the books of Daniel and Jeremiah, details his destruction of Jerusalem and the Temple, as well as the attempted murder of three Jews by tossing them into a fiery furnace only to watch them come out unharmed. </a:t>
            </a:r>
            <a:endParaRPr lang="en-US" dirty="0" smtClean="0"/>
          </a:p>
          <a:p>
            <a:r>
              <a:rPr lang="en-US" dirty="0" smtClean="0"/>
              <a:t>Name </a:t>
            </a:r>
            <a:r>
              <a:rPr lang="en-US" dirty="0"/>
              <a:t>this Chaldean king most famous for the Hanging Gardens of Babylon.</a:t>
            </a:r>
          </a:p>
          <a:p>
            <a:r>
              <a:rPr lang="en-US" b="1" i="1" dirty="0"/>
              <a:t>ANSWER:</a:t>
            </a:r>
            <a:r>
              <a:rPr lang="en-US" dirty="0"/>
              <a:t> Nebuchadnezzar </a:t>
            </a:r>
            <a:r>
              <a:rPr lang="en-US" dirty="0" smtClean="0"/>
              <a:t>II</a:t>
            </a:r>
            <a:r>
              <a:rPr lang="en-US" dirty="0"/>
              <a:t/>
            </a:r>
            <a:br>
              <a:rPr lang="en-US" dirty="0"/>
            </a:br>
            <a:endParaRPr lang="en-US" dirty="0"/>
          </a:p>
        </p:txBody>
      </p:sp>
    </p:spTree>
    <p:extLst>
      <p:ext uri="{BB962C8B-B14F-4D97-AF65-F5344CB8AC3E}">
        <p14:creationId xmlns:p14="http://schemas.microsoft.com/office/powerpoint/2010/main" val="58231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Tossup 3</a:t>
            </a:r>
            <a:endParaRPr lang="en-US" dirty="0"/>
          </a:p>
        </p:txBody>
      </p:sp>
      <p:sp>
        <p:nvSpPr>
          <p:cNvPr id="3" name="Content Placeholder 2"/>
          <p:cNvSpPr>
            <a:spLocks noGrp="1"/>
          </p:cNvSpPr>
          <p:nvPr>
            <p:ph idx="1"/>
          </p:nvPr>
        </p:nvSpPr>
        <p:spPr/>
        <p:txBody>
          <a:bodyPr>
            <a:normAutofit fontScale="92500" lnSpcReduction="20000"/>
          </a:bodyPr>
          <a:lstStyle/>
          <a:p>
            <a:r>
              <a:rPr lang="en-US" dirty="0"/>
              <a:t>In one of these works, a shepherd ventures to a bridge and finds a snow white bone that magically states that his brother murdered him in the aftermath of a boar hunt. </a:t>
            </a:r>
            <a:endParaRPr lang="en-US" dirty="0" smtClean="0"/>
          </a:p>
          <a:p>
            <a:r>
              <a:rPr lang="en-US" dirty="0" smtClean="0"/>
              <a:t>The </a:t>
            </a:r>
            <a:r>
              <a:rPr lang="en-US" dirty="0"/>
              <a:t>second volume of them ends before a little boy can use a golden key to open an iron chest. </a:t>
            </a:r>
            <a:endParaRPr lang="en-US" dirty="0" smtClean="0"/>
          </a:p>
          <a:p>
            <a:r>
              <a:rPr lang="en-US" dirty="0" smtClean="0"/>
              <a:t>One </a:t>
            </a:r>
            <a:r>
              <a:rPr lang="en-US" dirty="0"/>
              <a:t>of these works describes how a donkey, a rooster, a cat and a dog scare away robbers in a cottage. </a:t>
            </a:r>
            <a:endParaRPr lang="en-US" dirty="0" smtClean="0"/>
          </a:p>
          <a:p>
            <a:r>
              <a:rPr lang="en-US" dirty="0" smtClean="0"/>
              <a:t>They </a:t>
            </a:r>
            <a:r>
              <a:rPr lang="en-US" dirty="0"/>
              <a:t>include a work about a clever boy that gouges out the eye of his fiancé after mishandling his previous gifts. </a:t>
            </a:r>
            <a:endParaRPr lang="en-US" dirty="0" smtClean="0"/>
          </a:p>
          <a:p>
            <a:r>
              <a:rPr lang="en-US" dirty="0" smtClean="0"/>
              <a:t>One </a:t>
            </a:r>
            <a:r>
              <a:rPr lang="en-US" dirty="0"/>
              <a:t>of these works sees the title figures return home by using pebbles, only to get lost the next day at a house made out of gingerbread and cakes. </a:t>
            </a:r>
            <a:endParaRPr lang="en-US" dirty="0" smtClean="0"/>
          </a:p>
          <a:p>
            <a:r>
              <a:rPr lang="en-US" dirty="0" smtClean="0"/>
              <a:t>These </a:t>
            </a:r>
            <a:r>
              <a:rPr lang="en-US" dirty="0"/>
              <a:t>works include "Town Musicians of Bremen" and "</a:t>
            </a:r>
            <a:r>
              <a:rPr lang="en-US" dirty="0" err="1"/>
              <a:t>Rumpelstiltskin</a:t>
            </a:r>
            <a:r>
              <a:rPr lang="en-US" dirty="0"/>
              <a:t>." For 10 points, name these fairy tales written by a pair of German brothers.</a:t>
            </a:r>
          </a:p>
          <a:p>
            <a:r>
              <a:rPr lang="en-US" b="1" i="1" dirty="0"/>
              <a:t>ANSWER:</a:t>
            </a:r>
            <a:r>
              <a:rPr lang="en-US" dirty="0"/>
              <a:t> stories by the Brothers </a:t>
            </a:r>
            <a:r>
              <a:rPr lang="en-US" dirty="0" smtClean="0"/>
              <a:t>Grimm</a:t>
            </a:r>
            <a:endParaRPr lang="en-US" dirty="0"/>
          </a:p>
        </p:txBody>
      </p:sp>
    </p:spTree>
    <p:extLst>
      <p:ext uri="{BB962C8B-B14F-4D97-AF65-F5344CB8AC3E}">
        <p14:creationId xmlns:p14="http://schemas.microsoft.com/office/powerpoint/2010/main" val="287656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Tossup</a:t>
            </a:r>
            <a:endParaRPr lang="en-US" dirty="0"/>
          </a:p>
        </p:txBody>
      </p:sp>
      <p:sp>
        <p:nvSpPr>
          <p:cNvPr id="3" name="Content Placeholder 2"/>
          <p:cNvSpPr>
            <a:spLocks noGrp="1"/>
          </p:cNvSpPr>
          <p:nvPr>
            <p:ph idx="1"/>
          </p:nvPr>
        </p:nvSpPr>
        <p:spPr/>
        <p:txBody>
          <a:bodyPr>
            <a:normAutofit fontScale="85000" lnSpcReduction="10000"/>
          </a:bodyPr>
          <a:lstStyle/>
          <a:p>
            <a:r>
              <a:rPr lang="en-US" dirty="0"/>
              <a:t>In his first appearance, this figure's "womanly hair" is compared to that of </a:t>
            </a:r>
            <a:r>
              <a:rPr lang="en-US" dirty="0" err="1"/>
              <a:t>Nisaba</a:t>
            </a:r>
            <a:r>
              <a:rPr lang="en-US" dirty="0"/>
              <a:t>, the goddess of corn. </a:t>
            </a:r>
            <a:endParaRPr lang="en-US" dirty="0" smtClean="0"/>
          </a:p>
          <a:p>
            <a:r>
              <a:rPr lang="en-US" dirty="0" smtClean="0"/>
              <a:t>After </a:t>
            </a:r>
            <a:r>
              <a:rPr lang="en-US" dirty="0"/>
              <a:t>only ever drinking milk from animals, this figure's first encounter with alcohol ends with him drinking seven full goblets of wine. </a:t>
            </a:r>
            <a:endParaRPr lang="en-US" dirty="0" smtClean="0"/>
          </a:p>
          <a:p>
            <a:r>
              <a:rPr lang="en-US" dirty="0" smtClean="0"/>
              <a:t>This </a:t>
            </a:r>
            <a:r>
              <a:rPr lang="en-US" dirty="0"/>
              <a:t>figure finds that he can no longer chase gazelle after spending six days and seven nights sleeping with a harlot. </a:t>
            </a:r>
            <a:endParaRPr lang="en-US" dirty="0" smtClean="0"/>
          </a:p>
          <a:p>
            <a:r>
              <a:rPr lang="en-US" dirty="0" smtClean="0"/>
              <a:t>This </a:t>
            </a:r>
            <a:r>
              <a:rPr lang="en-US" dirty="0"/>
              <a:t>figure's arrival is presaged by dreams of a falling meteorite and of an axe that won't budge. </a:t>
            </a:r>
            <a:endParaRPr lang="en-US" dirty="0" smtClean="0"/>
          </a:p>
          <a:p>
            <a:r>
              <a:rPr lang="en-US" dirty="0" smtClean="0"/>
              <a:t>After </a:t>
            </a:r>
            <a:r>
              <a:rPr lang="en-US" dirty="0"/>
              <a:t>this figure's death, his companion seeks out of a plant to renew his youth at the bottom of the ocean on the advice of the flood survivor </a:t>
            </a:r>
            <a:r>
              <a:rPr lang="en-US" dirty="0" err="1"/>
              <a:t>Utnapishtim</a:t>
            </a:r>
            <a:r>
              <a:rPr lang="en-US" dirty="0"/>
              <a:t>. </a:t>
            </a:r>
            <a:endParaRPr lang="en-US" dirty="0" smtClean="0"/>
          </a:p>
          <a:p>
            <a:r>
              <a:rPr lang="en-US" dirty="0" smtClean="0"/>
              <a:t>This </a:t>
            </a:r>
            <a:r>
              <a:rPr lang="en-US" dirty="0"/>
              <a:t>man is cursed to die after he aids his more famous companion in defeating the Guardian of the Cedar Forest and the Bull of Heaven. </a:t>
            </a:r>
            <a:endParaRPr lang="en-US" dirty="0" smtClean="0"/>
          </a:p>
          <a:p>
            <a:r>
              <a:rPr lang="en-US" dirty="0" smtClean="0"/>
              <a:t>For </a:t>
            </a:r>
            <a:r>
              <a:rPr lang="en-US" dirty="0"/>
              <a:t>10 points, name this Mesopotamian wild man, the </a:t>
            </a:r>
            <a:r>
              <a:rPr lang="en-US" dirty="0" err="1"/>
              <a:t>bosomcompanion</a:t>
            </a:r>
            <a:r>
              <a:rPr lang="en-US" dirty="0"/>
              <a:t> of Gilgamesh.</a:t>
            </a:r>
          </a:p>
          <a:p>
            <a:r>
              <a:rPr lang="en-US" b="1" i="1" dirty="0"/>
              <a:t>ANSWER:</a:t>
            </a:r>
            <a:r>
              <a:rPr lang="en-US" dirty="0"/>
              <a:t> </a:t>
            </a:r>
            <a:r>
              <a:rPr lang="en-US" dirty="0" err="1"/>
              <a:t>Enkidu</a:t>
            </a:r>
            <a:endParaRPr lang="en-US" dirty="0"/>
          </a:p>
          <a:p>
            <a:endParaRPr lang="en-US" dirty="0"/>
          </a:p>
        </p:txBody>
      </p:sp>
    </p:spTree>
    <p:extLst>
      <p:ext uri="{BB962C8B-B14F-4D97-AF65-F5344CB8AC3E}">
        <p14:creationId xmlns:p14="http://schemas.microsoft.com/office/powerpoint/2010/main" val="382605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Tossup</a:t>
            </a:r>
            <a:endParaRPr lang="en-US" dirty="0"/>
          </a:p>
        </p:txBody>
      </p:sp>
      <p:sp>
        <p:nvSpPr>
          <p:cNvPr id="3" name="Content Placeholder 2"/>
          <p:cNvSpPr>
            <a:spLocks noGrp="1"/>
          </p:cNvSpPr>
          <p:nvPr>
            <p:ph idx="1"/>
          </p:nvPr>
        </p:nvSpPr>
        <p:spPr/>
        <p:txBody>
          <a:bodyPr>
            <a:normAutofit lnSpcReduction="10000"/>
          </a:bodyPr>
          <a:lstStyle/>
          <a:p>
            <a:r>
              <a:rPr lang="en-US" dirty="0"/>
              <a:t>After stealing "</a:t>
            </a:r>
            <a:r>
              <a:rPr lang="en-US" dirty="0" err="1"/>
              <a:t>mes</a:t>
            </a:r>
            <a:r>
              <a:rPr lang="en-US" dirty="0"/>
              <a:t>" from one deity, this deity was pursued by sea monsters known as </a:t>
            </a:r>
            <a:r>
              <a:rPr lang="en-US" dirty="0" err="1"/>
              <a:t>Abgallu</a:t>
            </a:r>
            <a:r>
              <a:rPr lang="en-US" dirty="0"/>
              <a:t>, although she successfully escaped. </a:t>
            </a:r>
            <a:endParaRPr lang="en-US" dirty="0" smtClean="0"/>
          </a:p>
          <a:p>
            <a:r>
              <a:rPr lang="en-US" dirty="0" smtClean="0"/>
              <a:t>While </a:t>
            </a:r>
            <a:r>
              <a:rPr lang="en-US" dirty="0"/>
              <a:t>in the underworld, this deity had to be revived by the water of life after an incident in which she was forced to shed an article of clothing at each gate she passed, as part of this deity's failed attempt to retrieve her consort Tammuz. </a:t>
            </a:r>
            <a:endParaRPr lang="en-US" dirty="0" smtClean="0"/>
          </a:p>
          <a:p>
            <a:r>
              <a:rPr lang="en-US" dirty="0" smtClean="0"/>
              <a:t>This </a:t>
            </a:r>
            <a:r>
              <a:rPr lang="en-US" dirty="0"/>
              <a:t>deity once asked Gilgamesh to be her new lover, but he refused, reminded by the ill fate that befell each of her previous consorts. </a:t>
            </a:r>
            <a:endParaRPr lang="en-US" dirty="0" smtClean="0"/>
          </a:p>
          <a:p>
            <a:r>
              <a:rPr lang="en-US" dirty="0" smtClean="0"/>
              <a:t>For </a:t>
            </a:r>
            <a:r>
              <a:rPr lang="en-US" dirty="0"/>
              <a:t>10 points, name this Mesopotamian goddess of fertility, love, and sex.</a:t>
            </a:r>
          </a:p>
          <a:p>
            <a:r>
              <a:rPr lang="en-US" b="1" i="1" dirty="0"/>
              <a:t>ANSWER:</a:t>
            </a:r>
            <a:r>
              <a:rPr lang="en-US" dirty="0"/>
              <a:t> Ishtar [accept </a:t>
            </a:r>
            <a:r>
              <a:rPr lang="en-US" dirty="0" err="1"/>
              <a:t>Inanna</a:t>
            </a:r>
            <a:r>
              <a:rPr lang="en-US" dirty="0" smtClean="0"/>
              <a:t>]</a:t>
            </a:r>
            <a:r>
              <a:rPr lang="en-US" dirty="0"/>
              <a:t/>
            </a:r>
            <a:br>
              <a:rPr lang="en-US" dirty="0"/>
            </a:br>
            <a:endParaRPr lang="en-US" dirty="0"/>
          </a:p>
        </p:txBody>
      </p:sp>
    </p:spTree>
    <p:extLst>
      <p:ext uri="{BB962C8B-B14F-4D97-AF65-F5344CB8AC3E}">
        <p14:creationId xmlns:p14="http://schemas.microsoft.com/office/powerpoint/2010/main" val="87940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Tossup</a:t>
            </a:r>
            <a:endParaRPr lang="en-US" dirty="0"/>
          </a:p>
        </p:txBody>
      </p:sp>
      <p:sp>
        <p:nvSpPr>
          <p:cNvPr id="3" name="Content Placeholder 2"/>
          <p:cNvSpPr>
            <a:spLocks noGrp="1"/>
          </p:cNvSpPr>
          <p:nvPr>
            <p:ph idx="1"/>
          </p:nvPr>
        </p:nvSpPr>
        <p:spPr/>
        <p:txBody>
          <a:bodyPr>
            <a:normAutofit fontScale="92500" lnSpcReduction="20000"/>
          </a:bodyPr>
          <a:lstStyle/>
          <a:p>
            <a:r>
              <a:rPr lang="en-US" dirty="0"/>
              <a:t>A ruler of this empire defeated twelve kings at the Battle of </a:t>
            </a:r>
            <a:r>
              <a:rPr lang="en-US" dirty="0" err="1"/>
              <a:t>Qarqar</a:t>
            </a:r>
            <a:r>
              <a:rPr lang="en-US" dirty="0"/>
              <a:t>, which is described on the </a:t>
            </a:r>
            <a:r>
              <a:rPr lang="en-US" dirty="0" err="1"/>
              <a:t>Kurkh</a:t>
            </a:r>
            <a:r>
              <a:rPr lang="en-US" dirty="0"/>
              <a:t> monolith. </a:t>
            </a:r>
            <a:endParaRPr lang="en-US" dirty="0" smtClean="0"/>
          </a:p>
          <a:p>
            <a:r>
              <a:rPr lang="en-US" dirty="0" smtClean="0"/>
              <a:t>During </a:t>
            </a:r>
            <a:r>
              <a:rPr lang="en-US" dirty="0"/>
              <a:t>one campaign, this empire's army retreated after a plague of mice chewed through their bowstrings. </a:t>
            </a:r>
            <a:endParaRPr lang="en-US" dirty="0" smtClean="0"/>
          </a:p>
          <a:p>
            <a:r>
              <a:rPr lang="en-US" dirty="0" smtClean="0"/>
              <a:t>After </a:t>
            </a:r>
            <a:r>
              <a:rPr lang="en-US" dirty="0"/>
              <a:t>being deposed, this empire's final king allied with </a:t>
            </a:r>
            <a:r>
              <a:rPr lang="en-US" dirty="0" err="1"/>
              <a:t>Necho</a:t>
            </a:r>
            <a:r>
              <a:rPr lang="en-US" dirty="0"/>
              <a:t> II but was defeated at Carchemish. </a:t>
            </a:r>
            <a:endParaRPr lang="en-US" dirty="0" smtClean="0"/>
          </a:p>
          <a:p>
            <a:r>
              <a:rPr lang="en-US" dirty="0" smtClean="0"/>
              <a:t>This </a:t>
            </a:r>
            <a:r>
              <a:rPr lang="en-US" dirty="0"/>
              <a:t>non-Median empire warred with the mountain-dwelling </a:t>
            </a:r>
            <a:r>
              <a:rPr lang="en-US" dirty="0" err="1"/>
              <a:t>Urartu</a:t>
            </a:r>
            <a:r>
              <a:rPr lang="en-US" dirty="0"/>
              <a:t> people and built statues of man-headed winged bulls called </a:t>
            </a:r>
            <a:r>
              <a:rPr lang="en-US" dirty="0" err="1"/>
              <a:t>lamassu</a:t>
            </a:r>
            <a:r>
              <a:rPr lang="en-US" dirty="0"/>
              <a:t>. </a:t>
            </a:r>
            <a:endParaRPr lang="en-US" dirty="0" smtClean="0"/>
          </a:p>
          <a:p>
            <a:r>
              <a:rPr lang="en-US" dirty="0" err="1" smtClean="0"/>
              <a:t>Essahardon</a:t>
            </a:r>
            <a:r>
              <a:rPr lang="en-US" dirty="0" smtClean="0"/>
              <a:t> </a:t>
            </a:r>
            <a:r>
              <a:rPr lang="en-US" dirty="0"/>
              <a:t>and </a:t>
            </a:r>
            <a:r>
              <a:rPr lang="en-US" dirty="0" err="1"/>
              <a:t>Tiglath-Pileser</a:t>
            </a:r>
            <a:r>
              <a:rPr lang="en-US" dirty="0"/>
              <a:t> III ruled this empire during its "neo" period. </a:t>
            </a:r>
            <a:endParaRPr lang="en-US" dirty="0" smtClean="0"/>
          </a:p>
          <a:p>
            <a:r>
              <a:rPr lang="en-US" dirty="0" smtClean="0"/>
              <a:t>The </a:t>
            </a:r>
            <a:r>
              <a:rPr lang="en-US" dirty="0"/>
              <a:t>Venus tablet was found in a library built in this empire's capital by its king Ashurbanipal. </a:t>
            </a:r>
            <a:endParaRPr lang="en-US" dirty="0" smtClean="0"/>
          </a:p>
          <a:p>
            <a:r>
              <a:rPr lang="en-US" dirty="0" smtClean="0"/>
              <a:t>For </a:t>
            </a:r>
            <a:r>
              <a:rPr lang="en-US" dirty="0"/>
              <a:t>10 points, name this ancient empire whose kings ruled from Nineveh.</a:t>
            </a:r>
          </a:p>
          <a:p>
            <a:r>
              <a:rPr lang="en-US" b="1" i="1" dirty="0"/>
              <a:t>ANSWER:</a:t>
            </a:r>
            <a:r>
              <a:rPr lang="en-US" dirty="0"/>
              <a:t> Assyria [or Assyrian empire]</a:t>
            </a:r>
          </a:p>
          <a:p>
            <a:endParaRPr lang="en-US" dirty="0"/>
          </a:p>
        </p:txBody>
      </p:sp>
    </p:spTree>
    <p:extLst>
      <p:ext uri="{BB962C8B-B14F-4D97-AF65-F5344CB8AC3E}">
        <p14:creationId xmlns:p14="http://schemas.microsoft.com/office/powerpoint/2010/main" val="220836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Tossup</a:t>
            </a:r>
            <a:endParaRPr lang="en-US" dirty="0"/>
          </a:p>
        </p:txBody>
      </p:sp>
      <p:sp>
        <p:nvSpPr>
          <p:cNvPr id="3" name="Content Placeholder 2"/>
          <p:cNvSpPr>
            <a:spLocks noGrp="1"/>
          </p:cNvSpPr>
          <p:nvPr>
            <p:ph idx="1"/>
          </p:nvPr>
        </p:nvSpPr>
        <p:spPr/>
        <p:txBody>
          <a:bodyPr/>
          <a:lstStyle/>
          <a:p>
            <a:r>
              <a:rPr lang="en-US" dirty="0"/>
              <a:t>Cyrus the Great allowed this structure to be built to replace a similar building destroyed during Nebuchadnezzar II's reign. </a:t>
            </a:r>
            <a:endParaRPr lang="en-US" dirty="0" smtClean="0"/>
          </a:p>
          <a:p>
            <a:r>
              <a:rPr lang="en-US" dirty="0" smtClean="0"/>
              <a:t>Judas </a:t>
            </a:r>
            <a:r>
              <a:rPr lang="en-US" dirty="0"/>
              <a:t>Maccabaeus cleansed and rededicated this structure in events celebrated during Hanukkah. </a:t>
            </a:r>
            <a:endParaRPr lang="en-US" dirty="0" smtClean="0"/>
          </a:p>
          <a:p>
            <a:r>
              <a:rPr lang="en-US" dirty="0" smtClean="0"/>
              <a:t>This </a:t>
            </a:r>
            <a:r>
              <a:rPr lang="en-US" dirty="0"/>
              <a:t>building served as the Sanhedrin's meeting place and was mostly destroyed in 70 AD. </a:t>
            </a:r>
            <a:endParaRPr lang="en-US" dirty="0" smtClean="0"/>
          </a:p>
          <a:p>
            <a:r>
              <a:rPr lang="en-US" dirty="0" smtClean="0"/>
              <a:t>For </a:t>
            </a:r>
            <a:r>
              <a:rPr lang="en-US" dirty="0"/>
              <a:t>10 points, the West, or Wailing, Wall is the only remaining part of the latter of what Jewish holy site?</a:t>
            </a:r>
          </a:p>
          <a:p>
            <a:r>
              <a:rPr lang="en-US" b="1" i="1" dirty="0"/>
              <a:t>ANSWER:</a:t>
            </a:r>
            <a:r>
              <a:rPr lang="en-US" dirty="0"/>
              <a:t> Second Temple of Jerusalem [prompt on Temple of Jerusalem; do not accept "First Temple of Jerusalem"]</a:t>
            </a:r>
          </a:p>
          <a:p>
            <a:endParaRPr lang="en-US" dirty="0"/>
          </a:p>
        </p:txBody>
      </p:sp>
    </p:spTree>
    <p:extLst>
      <p:ext uri="{BB962C8B-B14F-4D97-AF65-F5344CB8AC3E}">
        <p14:creationId xmlns:p14="http://schemas.microsoft.com/office/powerpoint/2010/main" val="219638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Tossup 4</a:t>
            </a:r>
            <a:endParaRPr lang="en-US" dirty="0"/>
          </a:p>
        </p:txBody>
      </p:sp>
      <p:sp>
        <p:nvSpPr>
          <p:cNvPr id="3" name="Content Placeholder 2"/>
          <p:cNvSpPr>
            <a:spLocks noGrp="1"/>
          </p:cNvSpPr>
          <p:nvPr>
            <p:ph idx="1"/>
          </p:nvPr>
        </p:nvSpPr>
        <p:spPr/>
        <p:txBody>
          <a:bodyPr>
            <a:normAutofit fontScale="92500" lnSpcReduction="10000"/>
          </a:bodyPr>
          <a:lstStyle/>
          <a:p>
            <a:r>
              <a:rPr lang="en-US" dirty="0"/>
              <a:t> In October 2013, the University of Malaysia awarded this world leader an honorary doctorate in economics. </a:t>
            </a:r>
            <a:endParaRPr lang="en-US" dirty="0" smtClean="0"/>
          </a:p>
          <a:p>
            <a:r>
              <a:rPr lang="en-US" dirty="0" smtClean="0"/>
              <a:t>He </a:t>
            </a:r>
            <a:r>
              <a:rPr lang="en-US" dirty="0"/>
              <a:t>was visited by an escaped sushi chef who had previously served his father. </a:t>
            </a:r>
            <a:endParaRPr lang="en-US" dirty="0" smtClean="0"/>
          </a:p>
          <a:p>
            <a:r>
              <a:rPr lang="en-US" dirty="0" smtClean="0"/>
              <a:t>This </a:t>
            </a:r>
            <a:r>
              <a:rPr lang="en-US" dirty="0"/>
              <a:t>figure's first public speech was converted into the hymn "Onwards Toward the Final Victory." </a:t>
            </a:r>
            <a:endParaRPr lang="en-US" dirty="0" smtClean="0"/>
          </a:p>
          <a:p>
            <a:r>
              <a:rPr lang="en-US" dirty="0" smtClean="0"/>
              <a:t>His </a:t>
            </a:r>
            <a:r>
              <a:rPr lang="en-US" dirty="0"/>
              <a:t>government once threatened to "strike mercilessly without notice" in a fax to a neighboring country. </a:t>
            </a:r>
            <a:endParaRPr lang="en-US" dirty="0" smtClean="0"/>
          </a:p>
          <a:p>
            <a:r>
              <a:rPr lang="en-US" dirty="0" smtClean="0"/>
              <a:t>In </a:t>
            </a:r>
            <a:r>
              <a:rPr lang="en-US" dirty="0"/>
              <a:t>December 2013, this leader executed his (*) uncle, who had been his second-in-command. </a:t>
            </a:r>
            <a:endParaRPr lang="en-US" dirty="0" smtClean="0"/>
          </a:p>
          <a:p>
            <a:r>
              <a:rPr lang="en-US" dirty="0" smtClean="0"/>
              <a:t>This </a:t>
            </a:r>
            <a:r>
              <a:rPr lang="en-US" dirty="0"/>
              <a:t>"Supreme Leader" is currently the youngest head of state in the world. </a:t>
            </a:r>
            <a:endParaRPr lang="en-US" dirty="0" smtClean="0"/>
          </a:p>
          <a:p>
            <a:r>
              <a:rPr lang="en-US" dirty="0" smtClean="0"/>
              <a:t>For </a:t>
            </a:r>
            <a:r>
              <a:rPr lang="en-US" dirty="0"/>
              <a:t>ten points, name this current leader of North Korea who came to power after the death of his father Kim </a:t>
            </a:r>
            <a:r>
              <a:rPr lang="en-US" dirty="0" err="1"/>
              <a:t>Jong-il</a:t>
            </a:r>
            <a:r>
              <a:rPr lang="en-US" dirty="0"/>
              <a:t>.</a:t>
            </a:r>
          </a:p>
          <a:p>
            <a:r>
              <a:rPr lang="en-US" b="1" i="1" dirty="0"/>
              <a:t>ANSWER:</a:t>
            </a:r>
            <a:r>
              <a:rPr lang="en-US" dirty="0"/>
              <a:t> Kim Jong-un [prompt on partial answer]</a:t>
            </a:r>
          </a:p>
          <a:p>
            <a:endParaRPr lang="en-US" dirty="0"/>
          </a:p>
        </p:txBody>
      </p:sp>
    </p:spTree>
    <p:extLst>
      <p:ext uri="{BB962C8B-B14F-4D97-AF65-F5344CB8AC3E}">
        <p14:creationId xmlns:p14="http://schemas.microsoft.com/office/powerpoint/2010/main" val="198887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Image result for kim jong 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7162800" cy="477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204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Tossup 5</a:t>
            </a:r>
            <a:endParaRPr lang="en-US" dirty="0"/>
          </a:p>
        </p:txBody>
      </p:sp>
      <p:sp>
        <p:nvSpPr>
          <p:cNvPr id="3" name="Content Placeholder 2"/>
          <p:cNvSpPr>
            <a:spLocks noGrp="1"/>
          </p:cNvSpPr>
          <p:nvPr>
            <p:ph idx="1"/>
          </p:nvPr>
        </p:nvSpPr>
        <p:spPr/>
        <p:txBody>
          <a:bodyPr>
            <a:normAutofit lnSpcReduction="10000"/>
          </a:bodyPr>
          <a:lstStyle/>
          <a:p>
            <a:r>
              <a:rPr lang="en-US" dirty="0"/>
              <a:t>One of this band's songs begins prominently featuring two violas in its backing track. </a:t>
            </a:r>
            <a:endParaRPr lang="en-US" dirty="0" smtClean="0"/>
          </a:p>
          <a:p>
            <a:r>
              <a:rPr lang="en-US" dirty="0" smtClean="0"/>
              <a:t>This </a:t>
            </a:r>
            <a:r>
              <a:rPr lang="en-US" dirty="0"/>
              <a:t>band sang "I can stay / till it's time to go" in the responses to a reprise of the first verse of one of their songs. </a:t>
            </a:r>
            <a:endParaRPr lang="en-US" dirty="0" smtClean="0"/>
          </a:p>
          <a:p>
            <a:r>
              <a:rPr lang="en-US" dirty="0" smtClean="0"/>
              <a:t>In </a:t>
            </a:r>
            <a:r>
              <a:rPr lang="en-US" dirty="0"/>
              <a:t>one song by this band, a guitar slide down a minor third always precedes the words "Oh no." </a:t>
            </a:r>
            <a:endParaRPr lang="en-US" dirty="0" smtClean="0"/>
          </a:p>
          <a:p>
            <a:r>
              <a:rPr lang="en-US" dirty="0" smtClean="0"/>
              <a:t>The </a:t>
            </a:r>
            <a:r>
              <a:rPr lang="en-US" dirty="0"/>
              <a:t>last section of that song by this band constantly repeats the nonsense lyrics "</a:t>
            </a:r>
            <a:r>
              <a:rPr lang="en-US" dirty="0" err="1"/>
              <a:t>Hela</a:t>
            </a:r>
            <a:r>
              <a:rPr lang="en-US" dirty="0"/>
              <a:t> </a:t>
            </a:r>
            <a:r>
              <a:rPr lang="en-US" dirty="0" err="1"/>
              <a:t>heba</a:t>
            </a:r>
            <a:r>
              <a:rPr lang="en-US" dirty="0"/>
              <a:t> </a:t>
            </a:r>
            <a:r>
              <a:rPr lang="en-US" dirty="0" err="1"/>
              <a:t>helloa</a:t>
            </a:r>
            <a:r>
              <a:rPr lang="en-US" dirty="0"/>
              <a:t>." </a:t>
            </a:r>
            <a:endParaRPr lang="en-US" dirty="0" smtClean="0"/>
          </a:p>
          <a:p>
            <a:r>
              <a:rPr lang="en-US" dirty="0" smtClean="0"/>
              <a:t>One </a:t>
            </a:r>
            <a:r>
              <a:rPr lang="en-US" dirty="0"/>
              <a:t>of their songs begins with the line "You say yes, I say no / You say stop and I say go </a:t>
            </a:r>
            <a:r>
              <a:rPr lang="en-US" dirty="0" err="1"/>
              <a:t>go</a:t>
            </a:r>
            <a:r>
              <a:rPr lang="en-US" dirty="0"/>
              <a:t> </a:t>
            </a:r>
            <a:r>
              <a:rPr lang="en-US" dirty="0" err="1"/>
              <a:t>go</a:t>
            </a:r>
            <a:r>
              <a:rPr lang="en-US" dirty="0"/>
              <a:t>." </a:t>
            </a:r>
            <a:endParaRPr lang="en-US" dirty="0" smtClean="0"/>
          </a:p>
          <a:p>
            <a:r>
              <a:rPr lang="en-US" dirty="0" smtClean="0"/>
              <a:t>For </a:t>
            </a:r>
            <a:r>
              <a:rPr lang="en-US" dirty="0"/>
              <a:t>10 points, name this British band behind singles like "Hello, Goodbye " and "Yellow Submarine," which were written by its members John Lennon and Paul McCartney.</a:t>
            </a:r>
          </a:p>
          <a:p>
            <a:r>
              <a:rPr lang="en-US" b="1" i="1" dirty="0"/>
              <a:t>ANSWER:</a:t>
            </a:r>
            <a:r>
              <a:rPr lang="en-US" dirty="0"/>
              <a:t> The Beatles</a:t>
            </a:r>
          </a:p>
          <a:p>
            <a:endParaRPr lang="en-US" dirty="0"/>
          </a:p>
        </p:txBody>
      </p:sp>
    </p:spTree>
    <p:extLst>
      <p:ext uri="{BB962C8B-B14F-4D97-AF65-F5344CB8AC3E}">
        <p14:creationId xmlns:p14="http://schemas.microsoft.com/office/powerpoint/2010/main" val="254284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Image result for the beat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17638"/>
            <a:ext cx="6400800" cy="4237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11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Tossup 6</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recently-discovered F16 antibody binds to all 16 subtypes of a protein expressed by this pathogen. </a:t>
            </a:r>
            <a:endParaRPr lang="en-US" dirty="0" smtClean="0"/>
          </a:p>
          <a:p>
            <a:r>
              <a:rPr lang="en-US" dirty="0" smtClean="0"/>
              <a:t>During </a:t>
            </a:r>
            <a:r>
              <a:rPr lang="en-US" dirty="0"/>
              <a:t>infection, this pathogen's matrix protein M1 dissociates from the </a:t>
            </a:r>
            <a:r>
              <a:rPr lang="en-US" dirty="0" err="1"/>
              <a:t>ribonucleoprotein</a:t>
            </a:r>
            <a:r>
              <a:rPr lang="en-US" dirty="0"/>
              <a:t> after M2 proton channel activity lowers the </a:t>
            </a:r>
            <a:r>
              <a:rPr lang="en-US" dirty="0" err="1"/>
              <a:t>pH.</a:t>
            </a:r>
            <a:r>
              <a:rPr lang="en-US" dirty="0"/>
              <a:t> </a:t>
            </a:r>
            <a:endParaRPr lang="en-US" dirty="0" smtClean="0"/>
          </a:p>
          <a:p>
            <a:r>
              <a:rPr lang="en-US" dirty="0" smtClean="0"/>
              <a:t>Another </a:t>
            </a:r>
            <a:r>
              <a:rPr lang="en-US" dirty="0"/>
              <a:t>protein expressed by this pathogen is cleaved by proteases into two forms, one of which extends a triple alpha helix to the </a:t>
            </a:r>
            <a:r>
              <a:rPr lang="en-US" dirty="0" err="1"/>
              <a:t>endosomal</a:t>
            </a:r>
            <a:r>
              <a:rPr lang="en-US" dirty="0"/>
              <a:t> membrane. </a:t>
            </a:r>
            <a:endParaRPr lang="en-US" dirty="0" smtClean="0"/>
          </a:p>
          <a:p>
            <a:r>
              <a:rPr lang="en-US" dirty="0" smtClean="0"/>
              <a:t>This </a:t>
            </a:r>
            <a:r>
              <a:rPr lang="en-US" dirty="0"/>
              <a:t>pathogen, whose different strains are all members of </a:t>
            </a:r>
            <a:r>
              <a:rPr lang="en-US" dirty="0" err="1"/>
              <a:t>Orthomyxoviridae</a:t>
            </a:r>
            <a:r>
              <a:rPr lang="en-US" dirty="0"/>
              <a:t>, binds to </a:t>
            </a:r>
            <a:r>
              <a:rPr lang="en-US" dirty="0" err="1"/>
              <a:t>sialic</a:t>
            </a:r>
            <a:r>
              <a:rPr lang="en-US" dirty="0"/>
              <a:t> acid-rich sites. </a:t>
            </a:r>
            <a:endParaRPr lang="en-US" dirty="0" smtClean="0"/>
          </a:p>
          <a:p>
            <a:r>
              <a:rPr lang="en-US" dirty="0" smtClean="0"/>
              <a:t>Different </a:t>
            </a:r>
            <a:r>
              <a:rPr lang="en-US" dirty="0"/>
              <a:t>subtypes of its surface proteins (*) </a:t>
            </a:r>
            <a:r>
              <a:rPr lang="en-US" dirty="0" err="1"/>
              <a:t>hemagglutinin</a:t>
            </a:r>
            <a:r>
              <a:rPr lang="en-US" dirty="0"/>
              <a:t> and neuraminidase are used for classification. </a:t>
            </a:r>
            <a:endParaRPr lang="en-US" dirty="0" smtClean="0"/>
          </a:p>
          <a:p>
            <a:r>
              <a:rPr lang="en-US" dirty="0" smtClean="0"/>
              <a:t>Cold </a:t>
            </a:r>
            <a:r>
              <a:rPr lang="en-US" dirty="0"/>
              <a:t>temperatures contribute to its spread during its namesake "season" in winter. </a:t>
            </a:r>
            <a:endParaRPr lang="en-US" dirty="0" smtClean="0"/>
          </a:p>
          <a:p>
            <a:r>
              <a:rPr lang="en-US" dirty="0" smtClean="0"/>
              <a:t>For </a:t>
            </a:r>
            <a:r>
              <a:rPr lang="en-US" dirty="0"/>
              <a:t>10 points, name this virus whose H1N1 "swine" strain emerged in 2009.</a:t>
            </a:r>
          </a:p>
          <a:p>
            <a:r>
              <a:rPr lang="en-US" b="1" i="1" dirty="0"/>
              <a:t>ANSWER:</a:t>
            </a:r>
            <a:r>
              <a:rPr lang="en-US" dirty="0"/>
              <a:t> influenza virus [accept </a:t>
            </a:r>
            <a:r>
              <a:rPr lang="en-US" dirty="0" err="1"/>
              <a:t>Orthomyxoviridae</a:t>
            </a:r>
            <a:r>
              <a:rPr lang="en-US" dirty="0"/>
              <a:t> before mention]</a:t>
            </a:r>
          </a:p>
          <a:p>
            <a:endParaRPr lang="en-US" dirty="0"/>
          </a:p>
        </p:txBody>
      </p:sp>
    </p:spTree>
    <p:extLst>
      <p:ext uri="{BB962C8B-B14F-4D97-AF65-F5344CB8AC3E}">
        <p14:creationId xmlns:p14="http://schemas.microsoft.com/office/powerpoint/2010/main" val="327883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Tossup 7</a:t>
            </a:r>
            <a:endParaRPr lang="en-US" dirty="0"/>
          </a:p>
        </p:txBody>
      </p:sp>
      <p:sp>
        <p:nvSpPr>
          <p:cNvPr id="3" name="Content Placeholder 2"/>
          <p:cNvSpPr>
            <a:spLocks noGrp="1"/>
          </p:cNvSpPr>
          <p:nvPr>
            <p:ph idx="1"/>
          </p:nvPr>
        </p:nvSpPr>
        <p:spPr/>
        <p:txBody>
          <a:bodyPr>
            <a:normAutofit lnSpcReduction="10000"/>
          </a:bodyPr>
          <a:lstStyle/>
          <a:p>
            <a:r>
              <a:rPr lang="en-US" dirty="0"/>
              <a:t>This character questioned his identity so much during the Watergate scandal that he chose to give up his identity and become Nomad; prior to that, he had worked with The Falcon. </a:t>
            </a:r>
            <a:endParaRPr lang="en-US" dirty="0" smtClean="0"/>
          </a:p>
          <a:p>
            <a:r>
              <a:rPr lang="en-US" dirty="0" smtClean="0"/>
              <a:t>After </a:t>
            </a:r>
            <a:r>
              <a:rPr lang="en-US" dirty="0"/>
              <a:t>the events of the Civil War, this character opposed the mandatory registration of all superheroes and fought Iron Man, but was killed on the steps of a federal courthouse. </a:t>
            </a:r>
            <a:endParaRPr lang="en-US" dirty="0" smtClean="0"/>
          </a:p>
          <a:p>
            <a:r>
              <a:rPr lang="en-US" dirty="0" smtClean="0"/>
              <a:t>This </a:t>
            </a:r>
            <a:r>
              <a:rPr lang="en-US" dirty="0"/>
              <a:t>character became a superhero after he was bathed in the Super Solider serum, and he began fighting Nazis in Europe with the help of his sidekick Bucky. </a:t>
            </a:r>
            <a:endParaRPr lang="en-US" dirty="0" smtClean="0"/>
          </a:p>
          <a:p>
            <a:r>
              <a:rPr lang="en-US" dirty="0" smtClean="0"/>
              <a:t>For </a:t>
            </a:r>
            <a:r>
              <a:rPr lang="en-US" dirty="0"/>
              <a:t>ten points, name this super hero whose real name is Steve Rodgers and who is equipped with a </a:t>
            </a:r>
            <a:r>
              <a:rPr lang="en-US" dirty="0" err="1"/>
              <a:t>vibranium</a:t>
            </a:r>
            <a:r>
              <a:rPr lang="en-US" dirty="0"/>
              <a:t> shield, a founder of the Avengers and a frequent adversary of the Red Skull.</a:t>
            </a:r>
          </a:p>
          <a:p>
            <a:r>
              <a:rPr lang="en-US" b="1" i="1" dirty="0"/>
              <a:t>ANSWER:</a:t>
            </a:r>
            <a:r>
              <a:rPr lang="en-US" dirty="0"/>
              <a:t> Captain America</a:t>
            </a:r>
          </a:p>
          <a:p>
            <a:endParaRPr lang="en-US" dirty="0"/>
          </a:p>
        </p:txBody>
      </p:sp>
    </p:spTree>
    <p:extLst>
      <p:ext uri="{BB962C8B-B14F-4D97-AF65-F5344CB8AC3E}">
        <p14:creationId xmlns:p14="http://schemas.microsoft.com/office/powerpoint/2010/main" val="206978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11864</TotalTime>
  <Words>2418</Words>
  <Application>Microsoft Office PowerPoint</Application>
  <PresentationFormat>On-screen Show (4:3)</PresentationFormat>
  <Paragraphs>200</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Cambria</vt:lpstr>
      <vt:lpstr>Adjacency</vt:lpstr>
      <vt:lpstr>Tossup 1</vt:lpstr>
      <vt:lpstr>Tossup 2</vt:lpstr>
      <vt:lpstr>Tossup 3</vt:lpstr>
      <vt:lpstr>Tossup 4</vt:lpstr>
      <vt:lpstr>PowerPoint Presentation</vt:lpstr>
      <vt:lpstr>Tossup 5</vt:lpstr>
      <vt:lpstr>PowerPoint Presentation</vt:lpstr>
      <vt:lpstr>Tossup 6</vt:lpstr>
      <vt:lpstr>Tossup 7</vt:lpstr>
      <vt:lpstr>PowerPoint Presentation</vt:lpstr>
      <vt:lpstr>Tossup 8</vt:lpstr>
      <vt:lpstr>The Scream  by Edvard Munch</vt:lpstr>
      <vt:lpstr>Tossup 9</vt:lpstr>
      <vt:lpstr>PowerPoint Presentation</vt:lpstr>
      <vt:lpstr>PowerPoint Presentation</vt:lpstr>
      <vt:lpstr>Where is Mesopotamia?</vt:lpstr>
      <vt:lpstr>Sumeria</vt:lpstr>
      <vt:lpstr>Akkadians</vt:lpstr>
      <vt:lpstr>Babylonians</vt:lpstr>
      <vt:lpstr>The Assyrians, 7th Century BC</vt:lpstr>
      <vt:lpstr>Judea</vt:lpstr>
      <vt:lpstr>Chaldeans (Neo-Babylonians)</vt:lpstr>
      <vt:lpstr>Persian Empire</vt:lpstr>
      <vt:lpstr>Mesopotamian Literature</vt:lpstr>
      <vt:lpstr>Mesopotamian Religion</vt:lpstr>
      <vt:lpstr>Tossup</vt:lpstr>
      <vt:lpstr>Tossup</vt:lpstr>
      <vt:lpstr>Tossup</vt:lpstr>
      <vt:lpstr>Tossup</vt:lpstr>
      <vt:lpstr>Tossup</vt:lpstr>
      <vt:lpstr>Tossup</vt:lpstr>
      <vt:lpstr>Tossup</vt:lpstr>
      <vt:lpstr>Tossup</vt:lpstr>
    </vt:vector>
  </TitlesOfParts>
  <Company>Fairfax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Mesopotamia</dc:title>
  <dc:creator>Administrator</dc:creator>
  <cp:lastModifiedBy>Huang, Eugene</cp:lastModifiedBy>
  <cp:revision>61</cp:revision>
  <dcterms:created xsi:type="dcterms:W3CDTF">2012-09-18T12:50:18Z</dcterms:created>
  <dcterms:modified xsi:type="dcterms:W3CDTF">2016-09-27T02:55:25Z</dcterms:modified>
</cp:coreProperties>
</file>