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4" r:id="rId4"/>
    <p:sldId id="257" r:id="rId5"/>
    <p:sldId id="258" r:id="rId6"/>
    <p:sldId id="263" r:id="rId7"/>
    <p:sldId id="259" r:id="rId8"/>
    <p:sldId id="261" r:id="rId9"/>
    <p:sldId id="262" r:id="rId10"/>
    <p:sldId id="270" r:id="rId11"/>
    <p:sldId id="272" r:id="rId12"/>
    <p:sldId id="267" r:id="rId13"/>
    <p:sldId id="265" r:id="rId14"/>
    <p:sldId id="266" r:id="rId15"/>
    <p:sldId id="269" r:id="rId16"/>
    <p:sldId id="271"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6B9FE4-4947-4F87-8FAD-D88D32CCA87E}"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1AEED-7DA0-4931-A67E-3A9AED94623E}" type="slidenum">
              <a:rPr lang="en-US" smtClean="0"/>
              <a:t>‹#›</a:t>
            </a:fld>
            <a:endParaRPr lang="en-US"/>
          </a:p>
        </p:txBody>
      </p:sp>
    </p:spTree>
    <p:extLst>
      <p:ext uri="{BB962C8B-B14F-4D97-AF65-F5344CB8AC3E}">
        <p14:creationId xmlns:p14="http://schemas.microsoft.com/office/powerpoint/2010/main" val="2512826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B9FE4-4947-4F87-8FAD-D88D32CCA87E}"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1AEED-7DA0-4931-A67E-3A9AED94623E}" type="slidenum">
              <a:rPr lang="en-US" smtClean="0"/>
              <a:t>‹#›</a:t>
            </a:fld>
            <a:endParaRPr lang="en-US"/>
          </a:p>
        </p:txBody>
      </p:sp>
    </p:spTree>
    <p:extLst>
      <p:ext uri="{BB962C8B-B14F-4D97-AF65-F5344CB8AC3E}">
        <p14:creationId xmlns:p14="http://schemas.microsoft.com/office/powerpoint/2010/main" val="64402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B9FE4-4947-4F87-8FAD-D88D32CCA87E}"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1AEED-7DA0-4931-A67E-3A9AED94623E}" type="slidenum">
              <a:rPr lang="en-US" smtClean="0"/>
              <a:t>‹#›</a:t>
            </a:fld>
            <a:endParaRPr lang="en-US"/>
          </a:p>
        </p:txBody>
      </p:sp>
    </p:spTree>
    <p:extLst>
      <p:ext uri="{BB962C8B-B14F-4D97-AF65-F5344CB8AC3E}">
        <p14:creationId xmlns:p14="http://schemas.microsoft.com/office/powerpoint/2010/main" val="299665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B9FE4-4947-4F87-8FAD-D88D32CCA87E}"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1AEED-7DA0-4931-A67E-3A9AED94623E}" type="slidenum">
              <a:rPr lang="en-US" smtClean="0"/>
              <a:t>‹#›</a:t>
            </a:fld>
            <a:endParaRPr lang="en-US"/>
          </a:p>
        </p:txBody>
      </p:sp>
    </p:spTree>
    <p:extLst>
      <p:ext uri="{BB962C8B-B14F-4D97-AF65-F5344CB8AC3E}">
        <p14:creationId xmlns:p14="http://schemas.microsoft.com/office/powerpoint/2010/main" val="168904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6B9FE4-4947-4F87-8FAD-D88D32CCA87E}"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1AEED-7DA0-4931-A67E-3A9AED94623E}" type="slidenum">
              <a:rPr lang="en-US" smtClean="0"/>
              <a:t>‹#›</a:t>
            </a:fld>
            <a:endParaRPr lang="en-US"/>
          </a:p>
        </p:txBody>
      </p:sp>
    </p:spTree>
    <p:extLst>
      <p:ext uri="{BB962C8B-B14F-4D97-AF65-F5344CB8AC3E}">
        <p14:creationId xmlns:p14="http://schemas.microsoft.com/office/powerpoint/2010/main" val="341479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6B9FE4-4947-4F87-8FAD-D88D32CCA87E}" type="datetimeFigureOut">
              <a:rPr lang="en-US" smtClean="0"/>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1AEED-7DA0-4931-A67E-3A9AED94623E}" type="slidenum">
              <a:rPr lang="en-US" smtClean="0"/>
              <a:t>‹#›</a:t>
            </a:fld>
            <a:endParaRPr lang="en-US"/>
          </a:p>
        </p:txBody>
      </p:sp>
    </p:spTree>
    <p:extLst>
      <p:ext uri="{BB962C8B-B14F-4D97-AF65-F5344CB8AC3E}">
        <p14:creationId xmlns:p14="http://schemas.microsoft.com/office/powerpoint/2010/main" val="1083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6B9FE4-4947-4F87-8FAD-D88D32CCA87E}" type="datetimeFigureOut">
              <a:rPr lang="en-US" smtClean="0"/>
              <a:t>10/4/2015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1AEED-7DA0-4931-A67E-3A9AED94623E}" type="slidenum">
              <a:rPr lang="en-US" smtClean="0"/>
              <a:t>‹#›</a:t>
            </a:fld>
            <a:endParaRPr lang="en-US"/>
          </a:p>
        </p:txBody>
      </p:sp>
    </p:spTree>
    <p:extLst>
      <p:ext uri="{BB962C8B-B14F-4D97-AF65-F5344CB8AC3E}">
        <p14:creationId xmlns:p14="http://schemas.microsoft.com/office/powerpoint/2010/main" val="2467032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6B9FE4-4947-4F87-8FAD-D88D32CCA87E}" type="datetimeFigureOut">
              <a:rPr lang="en-US" smtClean="0"/>
              <a:t>10/4/2015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1AEED-7DA0-4931-A67E-3A9AED94623E}" type="slidenum">
              <a:rPr lang="en-US" smtClean="0"/>
              <a:t>‹#›</a:t>
            </a:fld>
            <a:endParaRPr lang="en-US"/>
          </a:p>
        </p:txBody>
      </p:sp>
    </p:spTree>
    <p:extLst>
      <p:ext uri="{BB962C8B-B14F-4D97-AF65-F5344CB8AC3E}">
        <p14:creationId xmlns:p14="http://schemas.microsoft.com/office/powerpoint/2010/main" val="13648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B9FE4-4947-4F87-8FAD-D88D32CCA87E}" type="datetimeFigureOut">
              <a:rPr lang="en-US" smtClean="0"/>
              <a:t>10/4/2015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1AEED-7DA0-4931-A67E-3A9AED94623E}" type="slidenum">
              <a:rPr lang="en-US" smtClean="0"/>
              <a:t>‹#›</a:t>
            </a:fld>
            <a:endParaRPr lang="en-US"/>
          </a:p>
        </p:txBody>
      </p:sp>
    </p:spTree>
    <p:extLst>
      <p:ext uri="{BB962C8B-B14F-4D97-AF65-F5344CB8AC3E}">
        <p14:creationId xmlns:p14="http://schemas.microsoft.com/office/powerpoint/2010/main" val="96566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B9FE4-4947-4F87-8FAD-D88D32CCA87E}" type="datetimeFigureOut">
              <a:rPr lang="en-US" smtClean="0"/>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1AEED-7DA0-4931-A67E-3A9AED94623E}" type="slidenum">
              <a:rPr lang="en-US" smtClean="0"/>
              <a:t>‹#›</a:t>
            </a:fld>
            <a:endParaRPr lang="en-US"/>
          </a:p>
        </p:txBody>
      </p:sp>
    </p:spTree>
    <p:extLst>
      <p:ext uri="{BB962C8B-B14F-4D97-AF65-F5344CB8AC3E}">
        <p14:creationId xmlns:p14="http://schemas.microsoft.com/office/powerpoint/2010/main" val="3649089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B9FE4-4947-4F87-8FAD-D88D32CCA87E}" type="datetimeFigureOut">
              <a:rPr lang="en-US" smtClean="0"/>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1AEED-7DA0-4931-A67E-3A9AED94623E}" type="slidenum">
              <a:rPr lang="en-US" smtClean="0"/>
              <a:t>‹#›</a:t>
            </a:fld>
            <a:endParaRPr lang="en-US"/>
          </a:p>
        </p:txBody>
      </p:sp>
    </p:spTree>
    <p:extLst>
      <p:ext uri="{BB962C8B-B14F-4D97-AF65-F5344CB8AC3E}">
        <p14:creationId xmlns:p14="http://schemas.microsoft.com/office/powerpoint/2010/main" val="2261639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B9FE4-4947-4F87-8FAD-D88D32CCA87E}" type="datetimeFigureOut">
              <a:rPr lang="en-US" smtClean="0"/>
              <a:t>10/4/2015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1AEED-7DA0-4931-A67E-3A9AED94623E}" type="slidenum">
              <a:rPr lang="en-US" smtClean="0"/>
              <a:t>‹#›</a:t>
            </a:fld>
            <a:endParaRPr lang="en-US"/>
          </a:p>
        </p:txBody>
      </p:sp>
    </p:spTree>
    <p:extLst>
      <p:ext uri="{BB962C8B-B14F-4D97-AF65-F5344CB8AC3E}">
        <p14:creationId xmlns:p14="http://schemas.microsoft.com/office/powerpoint/2010/main" val="841104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Philip_II_of_Spain" TargetMode="External"/><Relationship Id="rId2" Type="http://schemas.openxmlformats.org/officeDocument/2006/relationships/hyperlink" Target="http://en.wikipedia.org/wiki/Alessandro_Farnese,_Duke_of_Parma_and_Piacenz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Spanish Armada and The Thirty Years’ War</a:t>
            </a:r>
            <a:endParaRPr lang="en-US" dirty="0"/>
          </a:p>
        </p:txBody>
      </p:sp>
      <p:sp>
        <p:nvSpPr>
          <p:cNvPr id="3" name="Subtitle 2"/>
          <p:cNvSpPr>
            <a:spLocks noGrp="1"/>
          </p:cNvSpPr>
          <p:nvPr>
            <p:ph type="subTitle" idx="1"/>
          </p:nvPr>
        </p:nvSpPr>
        <p:spPr/>
        <p:txBody>
          <a:bodyPr/>
          <a:lstStyle/>
          <a:p>
            <a:r>
              <a:rPr lang="en-US" dirty="0" smtClean="0"/>
              <a:t>Two seemingly unrelated events</a:t>
            </a:r>
            <a:endParaRPr lang="en-US" dirty="0"/>
          </a:p>
        </p:txBody>
      </p:sp>
    </p:spTree>
    <p:extLst>
      <p:ext uri="{BB962C8B-B14F-4D97-AF65-F5344CB8AC3E}">
        <p14:creationId xmlns:p14="http://schemas.microsoft.com/office/powerpoint/2010/main" val="1448160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381000"/>
            <a:ext cx="7866140" cy="5758221"/>
          </a:xfrm>
        </p:spPr>
      </p:pic>
    </p:spTree>
    <p:extLst>
      <p:ext uri="{BB962C8B-B14F-4D97-AF65-F5344CB8AC3E}">
        <p14:creationId xmlns:p14="http://schemas.microsoft.com/office/powerpoint/2010/main" val="629680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it started: The Defenestration of Prague</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smtClean="0"/>
              <a:t>Ferdinand’s </a:t>
            </a:r>
            <a:r>
              <a:rPr lang="en-US" dirty="0" smtClean="0"/>
              <a:t>(Catholic) predecessor </a:t>
            </a:r>
            <a:r>
              <a:rPr lang="en-US" dirty="0" smtClean="0"/>
              <a:t>Rudolf was pro-Protestant who had set up a Prot. Church in Bohemia that self-governed</a:t>
            </a:r>
          </a:p>
          <a:p>
            <a:r>
              <a:rPr lang="en-US" dirty="0" smtClean="0"/>
              <a:t>Ferdinand dissolved it and took back lands</a:t>
            </a:r>
          </a:p>
          <a:p>
            <a:r>
              <a:rPr lang="en-US" dirty="0" smtClean="0"/>
              <a:t>Catholic regents met dissolved assembly in Prague</a:t>
            </a:r>
          </a:p>
          <a:p>
            <a:r>
              <a:rPr lang="en-US" dirty="0" smtClean="0"/>
              <a:t>They </a:t>
            </a:r>
            <a:r>
              <a:rPr lang="en-US" dirty="0" smtClean="0"/>
              <a:t>“left” </a:t>
            </a:r>
            <a:r>
              <a:rPr lang="en-US" dirty="0" smtClean="0"/>
              <a:t>through the window</a:t>
            </a:r>
          </a:p>
          <a:p>
            <a:endParaRPr lang="en-US" dirty="0" smtClean="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593272"/>
            <a:ext cx="3666837" cy="2750128"/>
          </a:xfrm>
          <a:prstGeom prst="rect">
            <a:avLst/>
          </a:prstGeo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15000" y="4038600"/>
            <a:ext cx="2971800" cy="2224264"/>
          </a:xfrm>
        </p:spPr>
      </p:pic>
    </p:spTree>
    <p:extLst>
      <p:ext uri="{BB962C8B-B14F-4D97-AF65-F5344CB8AC3E}">
        <p14:creationId xmlns:p14="http://schemas.microsoft.com/office/powerpoint/2010/main" val="91395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Bohemian Phase, 1618-1621</a:t>
            </a:r>
            <a:endParaRPr lang="en-US" dirty="0"/>
          </a:p>
        </p:txBody>
      </p:sp>
      <p:sp>
        <p:nvSpPr>
          <p:cNvPr id="8" name="Content Placeholder 7"/>
          <p:cNvSpPr>
            <a:spLocks noGrp="1"/>
          </p:cNvSpPr>
          <p:nvPr>
            <p:ph sz="half" idx="1"/>
          </p:nvPr>
        </p:nvSpPr>
        <p:spPr/>
        <p:txBody>
          <a:bodyPr>
            <a:normAutofit fontScale="85000" lnSpcReduction="10000"/>
          </a:bodyPr>
          <a:lstStyle/>
          <a:p>
            <a:r>
              <a:rPr lang="en-US" dirty="0" smtClean="0"/>
              <a:t>Bohemians revolted against Hapsburgs (Ferdinand II)</a:t>
            </a:r>
          </a:p>
          <a:p>
            <a:r>
              <a:rPr lang="en-US" dirty="0" smtClean="0"/>
              <a:t>Crowned Frederick V of the Palatinate as their king</a:t>
            </a:r>
          </a:p>
          <a:p>
            <a:r>
              <a:rPr lang="en-US" dirty="0" smtClean="0"/>
              <a:t>Ferdinand fights back with help of Spain and Lutheran Saxony</a:t>
            </a:r>
          </a:p>
          <a:p>
            <a:r>
              <a:rPr lang="en-US" dirty="0" smtClean="0"/>
              <a:t>Bohemians defeated near Prague at White Mountain</a:t>
            </a:r>
          </a:p>
          <a:p>
            <a:r>
              <a:rPr lang="en-US" dirty="0" smtClean="0"/>
              <a:t>Spain gains land along Rhine River</a:t>
            </a:r>
            <a:endParaRPr lang="en-US"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05400" y="1636912"/>
            <a:ext cx="3047999" cy="4343940"/>
          </a:xfrm>
        </p:spPr>
      </p:pic>
    </p:spTree>
    <p:extLst>
      <p:ext uri="{BB962C8B-B14F-4D97-AF65-F5344CB8AC3E}">
        <p14:creationId xmlns:p14="http://schemas.microsoft.com/office/powerpoint/2010/main" val="4093214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next two phases </a:t>
            </a:r>
            <a:endParaRPr lang="en-US" dirty="0"/>
          </a:p>
        </p:txBody>
      </p:sp>
      <p:sp>
        <p:nvSpPr>
          <p:cNvPr id="2" name="Text Placeholder 1"/>
          <p:cNvSpPr>
            <a:spLocks noGrp="1"/>
          </p:cNvSpPr>
          <p:nvPr>
            <p:ph type="body" idx="1"/>
          </p:nvPr>
        </p:nvSpPr>
        <p:spPr/>
        <p:txBody>
          <a:bodyPr/>
          <a:lstStyle/>
          <a:p>
            <a:r>
              <a:rPr lang="en-US" dirty="0"/>
              <a:t>Palatinate Phase, 1621-1624</a:t>
            </a:r>
          </a:p>
        </p:txBody>
      </p:sp>
      <p:sp>
        <p:nvSpPr>
          <p:cNvPr id="8" name="Content Placeholder 7"/>
          <p:cNvSpPr>
            <a:spLocks noGrp="1"/>
          </p:cNvSpPr>
          <p:nvPr>
            <p:ph sz="half" idx="2"/>
          </p:nvPr>
        </p:nvSpPr>
        <p:spPr/>
        <p:txBody>
          <a:bodyPr/>
          <a:lstStyle/>
          <a:p>
            <a:r>
              <a:rPr lang="en-US" dirty="0" smtClean="0"/>
              <a:t>The Palatinate sought to regain Rhine lands lost to </a:t>
            </a:r>
            <a:r>
              <a:rPr lang="en-US" dirty="0" smtClean="0"/>
              <a:t>Spain, the Dutch help</a:t>
            </a:r>
            <a:endParaRPr lang="en-US" dirty="0" smtClean="0"/>
          </a:p>
          <a:p>
            <a:r>
              <a:rPr lang="en-US" dirty="0" smtClean="0"/>
              <a:t>Protestants fail utterly</a:t>
            </a:r>
          </a:p>
          <a:p>
            <a:r>
              <a:rPr lang="en-US" dirty="0" smtClean="0"/>
              <a:t>Unsuccessful attempts to </a:t>
            </a:r>
            <a:r>
              <a:rPr lang="en-US" dirty="0" smtClean="0"/>
              <a:t>convince</a:t>
            </a:r>
            <a:r>
              <a:rPr lang="en-US" dirty="0" smtClean="0"/>
              <a:t> </a:t>
            </a:r>
            <a:r>
              <a:rPr lang="en-US" dirty="0" smtClean="0"/>
              <a:t>James VI (King of England and Scotland) </a:t>
            </a:r>
            <a:r>
              <a:rPr lang="en-US" dirty="0" smtClean="0"/>
              <a:t>to help</a:t>
            </a:r>
            <a:endParaRPr lang="en-US" dirty="0" smtClean="0"/>
          </a:p>
          <a:p>
            <a:endParaRPr lang="en-US" dirty="0" smtClean="0"/>
          </a:p>
          <a:p>
            <a:endParaRPr lang="en-US" dirty="0" smtClean="0"/>
          </a:p>
          <a:p>
            <a:pPr marL="0" indent="0">
              <a:buNone/>
            </a:pPr>
            <a:endParaRPr lang="en-US" dirty="0"/>
          </a:p>
        </p:txBody>
      </p:sp>
      <p:sp>
        <p:nvSpPr>
          <p:cNvPr id="3" name="Text Placeholder 2"/>
          <p:cNvSpPr>
            <a:spLocks noGrp="1"/>
          </p:cNvSpPr>
          <p:nvPr>
            <p:ph type="body" sz="quarter" idx="3"/>
          </p:nvPr>
        </p:nvSpPr>
        <p:spPr/>
        <p:txBody>
          <a:bodyPr/>
          <a:lstStyle/>
          <a:p>
            <a:r>
              <a:rPr lang="en-US" dirty="0"/>
              <a:t>Danish Phase, 1625-1630</a:t>
            </a:r>
          </a:p>
        </p:txBody>
      </p:sp>
      <p:sp>
        <p:nvSpPr>
          <p:cNvPr id="4" name="Content Placeholder 3"/>
          <p:cNvSpPr>
            <a:spLocks noGrp="1"/>
          </p:cNvSpPr>
          <p:nvPr>
            <p:ph sz="quarter" idx="4"/>
          </p:nvPr>
        </p:nvSpPr>
        <p:spPr/>
        <p:txBody>
          <a:bodyPr>
            <a:normAutofit lnSpcReduction="10000"/>
          </a:bodyPr>
          <a:lstStyle/>
          <a:p>
            <a:r>
              <a:rPr lang="en-US" dirty="0"/>
              <a:t>French, English and Dutch form </a:t>
            </a:r>
            <a:r>
              <a:rPr lang="en-US" dirty="0" smtClean="0"/>
              <a:t>Prot. alliance </a:t>
            </a:r>
            <a:r>
              <a:rPr lang="en-US" dirty="0"/>
              <a:t>led by Christian IV of Denmark</a:t>
            </a:r>
          </a:p>
          <a:p>
            <a:r>
              <a:rPr lang="en-US" dirty="0"/>
              <a:t>Defeated by Catholic League led by Bohemian </a:t>
            </a:r>
            <a:r>
              <a:rPr lang="en-US" dirty="0" smtClean="0"/>
              <a:t>Wallenstein</a:t>
            </a:r>
            <a:endParaRPr lang="en-US" dirty="0"/>
          </a:p>
          <a:p>
            <a:r>
              <a:rPr lang="en-US" dirty="0"/>
              <a:t>Edict of Restitution – attempt to weaken Protestant claims to land</a:t>
            </a:r>
          </a:p>
          <a:p>
            <a:r>
              <a:rPr lang="en-US" dirty="0" smtClean="0"/>
              <a:t>Wallenstein removed from power by rulers</a:t>
            </a:r>
            <a:endParaRPr lang="en-US" dirty="0"/>
          </a:p>
          <a:p>
            <a:endParaRPr lang="en-US" dirty="0"/>
          </a:p>
        </p:txBody>
      </p:sp>
    </p:spTree>
    <p:extLst>
      <p:ext uri="{BB962C8B-B14F-4D97-AF65-F5344CB8AC3E}">
        <p14:creationId xmlns:p14="http://schemas.microsoft.com/office/powerpoint/2010/main" val="4078626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Swedish Phase, 1630-1634</a:t>
            </a:r>
            <a:endParaRPr lang="en-US" dirty="0"/>
          </a:p>
        </p:txBody>
      </p:sp>
      <p:sp>
        <p:nvSpPr>
          <p:cNvPr id="3" name="Content Placeholder 2"/>
          <p:cNvSpPr>
            <a:spLocks noGrp="1"/>
          </p:cNvSpPr>
          <p:nvPr>
            <p:ph sz="half" idx="1"/>
          </p:nvPr>
        </p:nvSpPr>
        <p:spPr/>
        <p:txBody>
          <a:bodyPr>
            <a:normAutofit fontScale="77500" lnSpcReduction="20000"/>
          </a:bodyPr>
          <a:lstStyle/>
          <a:p>
            <a:r>
              <a:rPr lang="en-US" b="1" dirty="0" err="1" smtClean="0"/>
              <a:t>Gustavus</a:t>
            </a:r>
            <a:r>
              <a:rPr lang="en-US" b="1" dirty="0" smtClean="0"/>
              <a:t> </a:t>
            </a:r>
            <a:r>
              <a:rPr lang="en-US" b="1" dirty="0" err="1" smtClean="0"/>
              <a:t>Adolphus</a:t>
            </a:r>
            <a:r>
              <a:rPr lang="en-US" b="1" dirty="0" smtClean="0"/>
              <a:t> of Sweden </a:t>
            </a:r>
            <a:r>
              <a:rPr lang="en-US" dirty="0" smtClean="0"/>
              <a:t>invades Germany, supplied by France</a:t>
            </a:r>
          </a:p>
          <a:p>
            <a:r>
              <a:rPr lang="en-US" dirty="0" smtClean="0"/>
              <a:t>He defeats imperial army at </a:t>
            </a:r>
            <a:r>
              <a:rPr lang="en-US" dirty="0" err="1" smtClean="0"/>
              <a:t>Breitenfeld</a:t>
            </a:r>
            <a:endParaRPr lang="en-US" dirty="0" smtClean="0"/>
          </a:p>
          <a:p>
            <a:r>
              <a:rPr lang="en-US" dirty="0" smtClean="0"/>
              <a:t>Emperor recalls Wallenstein who meets </a:t>
            </a:r>
            <a:r>
              <a:rPr lang="en-US" dirty="0" err="1" smtClean="0"/>
              <a:t>Adolphus</a:t>
            </a:r>
            <a:r>
              <a:rPr lang="en-US" dirty="0" smtClean="0"/>
              <a:t> at </a:t>
            </a:r>
            <a:r>
              <a:rPr lang="en-US" b="1" dirty="0" err="1" smtClean="0"/>
              <a:t>Lutzen</a:t>
            </a:r>
            <a:endParaRPr lang="en-US" b="1" dirty="0" smtClean="0"/>
          </a:p>
          <a:p>
            <a:r>
              <a:rPr lang="en-US" dirty="0" smtClean="0"/>
              <a:t>Battle is a draw, Adolphus </a:t>
            </a:r>
            <a:r>
              <a:rPr lang="en-US" dirty="0" smtClean="0"/>
              <a:t>killed  </a:t>
            </a:r>
            <a:r>
              <a:rPr lang="en-US" dirty="0" smtClean="0">
                <a:sym typeface="Wingdings" panose="05000000000000000000" pitchFamily="2" charset="2"/>
              </a:rPr>
              <a:t></a:t>
            </a:r>
            <a:endParaRPr lang="en-US" dirty="0" smtClean="0"/>
          </a:p>
          <a:p>
            <a:r>
              <a:rPr lang="en-US" dirty="0" smtClean="0"/>
              <a:t>Spain and Hapsburgs join and annihilate Swedes at </a:t>
            </a:r>
            <a:r>
              <a:rPr lang="en-US" dirty="0" err="1" smtClean="0"/>
              <a:t>Nordlingen</a:t>
            </a:r>
            <a:endParaRPr lang="en-US" dirty="0" smtClean="0"/>
          </a:p>
          <a:p>
            <a:r>
              <a:rPr lang="en-US" dirty="0" smtClean="0"/>
              <a:t>Swedes lose all the territories they had gained</a:t>
            </a:r>
          </a:p>
          <a:p>
            <a:r>
              <a:rPr lang="en-US" dirty="0" smtClean="0"/>
              <a:t>Wallenstein later murdered</a:t>
            </a:r>
          </a:p>
          <a:p>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1613798"/>
            <a:ext cx="3124200" cy="4289519"/>
          </a:xfrm>
        </p:spPr>
      </p:pic>
    </p:spTree>
    <p:extLst>
      <p:ext uri="{BB962C8B-B14F-4D97-AF65-F5344CB8AC3E}">
        <p14:creationId xmlns:p14="http://schemas.microsoft.com/office/powerpoint/2010/main" val="2959325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French </a:t>
            </a:r>
            <a:r>
              <a:rPr lang="en-US" dirty="0" smtClean="0"/>
              <a:t>Phase</a:t>
            </a:r>
            <a:r>
              <a:rPr lang="en-US" dirty="0"/>
              <a:t> </a:t>
            </a:r>
            <a:r>
              <a:rPr lang="en-US" dirty="0" smtClean="0"/>
              <a:t>and Peace of Westphalia, 1648</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German territories finally made peace with HRE (Peace of Prague)</a:t>
            </a:r>
          </a:p>
          <a:p>
            <a:r>
              <a:rPr lang="en-US" dirty="0" smtClean="0"/>
              <a:t>France declares war on HRE with help of Swedes</a:t>
            </a:r>
          </a:p>
          <a:p>
            <a:r>
              <a:rPr lang="en-US" dirty="0"/>
              <a:t>France gets Alsace</a:t>
            </a:r>
          </a:p>
          <a:p>
            <a:r>
              <a:rPr lang="en-US" dirty="0"/>
              <a:t>Swedes get cash and Bremen and Verdun</a:t>
            </a:r>
          </a:p>
          <a:p>
            <a:r>
              <a:rPr lang="en-US" dirty="0"/>
              <a:t>HRE very limited control over German states, lands remained secular</a:t>
            </a:r>
          </a:p>
          <a:p>
            <a:r>
              <a:rPr lang="en-US" dirty="0"/>
              <a:t>Catholic church still strong in Bohemia and Austria</a:t>
            </a:r>
          </a:p>
          <a:p>
            <a:r>
              <a:rPr lang="en-US" b="1" dirty="0"/>
              <a:t>Dutch independence from Spain</a:t>
            </a:r>
          </a:p>
          <a:p>
            <a:endParaRPr lang="en-US" dirty="0" smtClean="0"/>
          </a:p>
          <a:p>
            <a:endParaRPr lang="en-US" dirty="0"/>
          </a:p>
        </p:txBody>
      </p:sp>
      <p:sp>
        <p:nvSpPr>
          <p:cNvPr id="7" name="Content Placeholder 6"/>
          <p:cNvSpPr>
            <a:spLocks noGrp="1"/>
          </p:cNvSpPr>
          <p:nvPr>
            <p:ph sz="half" idx="2"/>
          </p:nvPr>
        </p:nvSpPr>
        <p:spPr/>
        <p:txBody>
          <a:bodyPr>
            <a:normAutofit fontScale="77500" lnSpcReduction="20000"/>
          </a:bodyPr>
          <a:lstStyle/>
          <a:p>
            <a:endParaRPr lang="en-US" b="1" dirty="0"/>
          </a:p>
        </p:txBody>
      </p:sp>
      <p:pic>
        <p:nvPicPr>
          <p:cNvPr id="1026" name="Picture 2" descr="https://encrypted-tbn2.gstatic.com/images?q=tbn:ANd9GcQXPTC2PSBXuMExriW4aKbfLNsZz5huSUPg03QJAwo7Jyy8VTw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09800"/>
            <a:ext cx="3764042"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548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7570" y="634900"/>
            <a:ext cx="7608230" cy="5491263"/>
          </a:xfrm>
        </p:spPr>
      </p:pic>
    </p:spTree>
    <p:extLst>
      <p:ext uri="{BB962C8B-B14F-4D97-AF65-F5344CB8AC3E}">
        <p14:creationId xmlns:p14="http://schemas.microsoft.com/office/powerpoint/2010/main" val="2943100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Don Quixote by Miguel Cervantes, 1605</a:t>
            </a:r>
            <a:endParaRPr lang="en-US" dirty="0"/>
          </a:p>
        </p:txBody>
      </p:sp>
      <p:sp>
        <p:nvSpPr>
          <p:cNvPr id="5" name="Text Placeholder 4"/>
          <p:cNvSpPr>
            <a:spLocks noGrp="1"/>
          </p:cNvSpPr>
          <p:nvPr>
            <p:ph type="body" idx="1"/>
          </p:nvPr>
        </p:nvSpPr>
        <p:spPr/>
        <p:txBody>
          <a:bodyPr/>
          <a:lstStyle/>
          <a:p>
            <a:r>
              <a:rPr lang="en-US" dirty="0" smtClean="0"/>
              <a:t>Characters</a:t>
            </a:r>
            <a:endParaRPr lang="en-US" dirty="0"/>
          </a:p>
        </p:txBody>
      </p:sp>
      <p:sp>
        <p:nvSpPr>
          <p:cNvPr id="6" name="Content Placeholder 5"/>
          <p:cNvSpPr>
            <a:spLocks noGrp="1"/>
          </p:cNvSpPr>
          <p:nvPr>
            <p:ph sz="half" idx="2"/>
          </p:nvPr>
        </p:nvSpPr>
        <p:spPr>
          <a:xfrm>
            <a:off x="457200" y="2174875"/>
            <a:ext cx="3505200" cy="3951288"/>
          </a:xfrm>
        </p:spPr>
        <p:txBody>
          <a:bodyPr/>
          <a:lstStyle/>
          <a:p>
            <a:r>
              <a:rPr lang="en-US" dirty="0" smtClean="0"/>
              <a:t>Don Quixote</a:t>
            </a:r>
          </a:p>
          <a:p>
            <a:r>
              <a:rPr lang="en-US" dirty="0" smtClean="0"/>
              <a:t>Sancho </a:t>
            </a:r>
            <a:r>
              <a:rPr lang="en-US" dirty="0" err="1" smtClean="0"/>
              <a:t>Panza</a:t>
            </a:r>
            <a:r>
              <a:rPr lang="en-US" dirty="0" smtClean="0"/>
              <a:t> – Don Quixote’s squire</a:t>
            </a:r>
          </a:p>
          <a:p>
            <a:r>
              <a:rPr lang="en-US" dirty="0" err="1" smtClean="0"/>
              <a:t>Dulcinea</a:t>
            </a:r>
            <a:r>
              <a:rPr lang="en-US" dirty="0" smtClean="0"/>
              <a:t> – object of Don Quixote’s love</a:t>
            </a:r>
          </a:p>
          <a:p>
            <a:r>
              <a:rPr lang="en-US" dirty="0" err="1" smtClean="0"/>
              <a:t>Rocinante</a:t>
            </a:r>
            <a:r>
              <a:rPr lang="en-US" dirty="0" smtClean="0"/>
              <a:t> – Don Quixote’s horse</a:t>
            </a:r>
          </a:p>
          <a:p>
            <a:r>
              <a:rPr lang="en-US" dirty="0" smtClean="0"/>
              <a:t>Dapple – </a:t>
            </a:r>
            <a:r>
              <a:rPr lang="en-US" dirty="0" err="1" smtClean="0"/>
              <a:t>Panza’s</a:t>
            </a:r>
            <a:r>
              <a:rPr lang="en-US" dirty="0" smtClean="0"/>
              <a:t> donkey</a:t>
            </a:r>
            <a:endParaRPr lang="en-US" dirty="0"/>
          </a:p>
        </p:txBody>
      </p:sp>
      <p:sp>
        <p:nvSpPr>
          <p:cNvPr id="7" name="Text Placeholder 6"/>
          <p:cNvSpPr>
            <a:spLocks noGrp="1"/>
          </p:cNvSpPr>
          <p:nvPr>
            <p:ph type="body" sz="quarter" idx="3"/>
          </p:nvPr>
        </p:nvSpPr>
        <p:spPr/>
        <p:txBody>
          <a:bodyPr/>
          <a:lstStyle/>
          <a:p>
            <a:r>
              <a:rPr lang="en-US" dirty="0" smtClean="0"/>
              <a:t>Plot</a:t>
            </a:r>
            <a:endParaRPr lang="en-US" dirty="0"/>
          </a:p>
        </p:txBody>
      </p:sp>
      <p:sp>
        <p:nvSpPr>
          <p:cNvPr id="8" name="Content Placeholder 7"/>
          <p:cNvSpPr>
            <a:spLocks noGrp="1"/>
          </p:cNvSpPr>
          <p:nvPr>
            <p:ph sz="quarter" idx="4"/>
          </p:nvPr>
        </p:nvSpPr>
        <p:spPr>
          <a:xfrm>
            <a:off x="4114801" y="2174875"/>
            <a:ext cx="4572000" cy="3951288"/>
          </a:xfrm>
        </p:spPr>
        <p:txBody>
          <a:bodyPr>
            <a:normAutofit lnSpcReduction="10000"/>
          </a:bodyPr>
          <a:lstStyle/>
          <a:p>
            <a:r>
              <a:rPr lang="en-US" dirty="0" smtClean="0"/>
              <a:t>Two books</a:t>
            </a:r>
          </a:p>
          <a:p>
            <a:r>
              <a:rPr lang="en-US" dirty="0" smtClean="0"/>
              <a:t>Man thinks he’s a knight after reading books about chivalry</a:t>
            </a:r>
          </a:p>
          <a:p>
            <a:r>
              <a:rPr lang="en-US" dirty="0" smtClean="0"/>
              <a:t>Sancho </a:t>
            </a:r>
            <a:r>
              <a:rPr lang="en-US" dirty="0" err="1" smtClean="0"/>
              <a:t>Panza</a:t>
            </a:r>
            <a:r>
              <a:rPr lang="en-US" dirty="0" smtClean="0"/>
              <a:t> acts as his squire</a:t>
            </a:r>
          </a:p>
          <a:p>
            <a:r>
              <a:rPr lang="en-US" dirty="0" smtClean="0"/>
              <a:t>People humor him</a:t>
            </a:r>
          </a:p>
          <a:p>
            <a:r>
              <a:rPr lang="en-US" dirty="0" smtClean="0"/>
              <a:t>He attacks windmills he thinks are giants</a:t>
            </a:r>
          </a:p>
          <a:p>
            <a:r>
              <a:rPr lang="en-US" dirty="0" smtClean="0"/>
              <a:t>In 2</a:t>
            </a:r>
            <a:r>
              <a:rPr lang="en-US" baseline="30000" dirty="0" smtClean="0"/>
              <a:t>nd</a:t>
            </a:r>
            <a:r>
              <a:rPr lang="en-US" dirty="0" smtClean="0"/>
              <a:t> book, he meets people who know him because they read the first book about him</a:t>
            </a:r>
          </a:p>
          <a:p>
            <a:endParaRPr lang="en-US" dirty="0" smtClean="0"/>
          </a:p>
          <a:p>
            <a:endParaRPr lang="en-US" dirty="0" smtClean="0"/>
          </a:p>
          <a:p>
            <a:endParaRPr lang="en-US" dirty="0"/>
          </a:p>
        </p:txBody>
      </p:sp>
    </p:spTree>
    <p:extLst>
      <p:ext uri="{BB962C8B-B14F-4D97-AF65-F5344CB8AC3E}">
        <p14:creationId xmlns:p14="http://schemas.microsoft.com/office/powerpoint/2010/main" val="2866816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Paradise Lost by John Milton, 1667</a:t>
            </a:r>
            <a:endParaRPr lang="en-US" dirty="0"/>
          </a:p>
        </p:txBody>
      </p:sp>
      <p:sp>
        <p:nvSpPr>
          <p:cNvPr id="3" name="Text Placeholder 2"/>
          <p:cNvSpPr>
            <a:spLocks noGrp="1"/>
          </p:cNvSpPr>
          <p:nvPr>
            <p:ph type="body" idx="1"/>
          </p:nvPr>
        </p:nvSpPr>
        <p:spPr/>
        <p:txBody>
          <a:bodyPr/>
          <a:lstStyle/>
          <a:p>
            <a:r>
              <a:rPr lang="en-US" dirty="0" smtClean="0"/>
              <a:t>Epic poem</a:t>
            </a:r>
            <a:endParaRPr lang="en-US" dirty="0"/>
          </a:p>
        </p:txBody>
      </p:sp>
      <p:sp>
        <p:nvSpPr>
          <p:cNvPr id="4" name="Content Placeholder 3"/>
          <p:cNvSpPr>
            <a:spLocks noGrp="1"/>
          </p:cNvSpPr>
          <p:nvPr>
            <p:ph sz="half" idx="2"/>
          </p:nvPr>
        </p:nvSpPr>
        <p:spPr/>
        <p:txBody>
          <a:bodyPr/>
          <a:lstStyle/>
          <a:p>
            <a:r>
              <a:rPr lang="en-US" dirty="0" smtClean="0"/>
              <a:t>Epic poem about the creation of the world</a:t>
            </a:r>
          </a:p>
          <a:p>
            <a:r>
              <a:rPr lang="en-US" dirty="0" smtClean="0"/>
              <a:t>Retells the Jewish/Christian creation story from Genesis</a:t>
            </a:r>
          </a:p>
          <a:p>
            <a:endParaRPr lang="en-US" dirty="0"/>
          </a:p>
        </p:txBody>
      </p:sp>
      <p:sp>
        <p:nvSpPr>
          <p:cNvPr id="5" name="Text Placeholder 4"/>
          <p:cNvSpPr>
            <a:spLocks noGrp="1"/>
          </p:cNvSpPr>
          <p:nvPr>
            <p:ph type="body" sz="quarter" idx="3"/>
          </p:nvPr>
        </p:nvSpPr>
        <p:spPr/>
        <p:txBody>
          <a:bodyPr/>
          <a:lstStyle/>
          <a:p>
            <a:r>
              <a:rPr lang="en-US" dirty="0" smtClean="0"/>
              <a:t>Quotes</a:t>
            </a:r>
            <a:endParaRPr lang="en-US" dirty="0"/>
          </a:p>
        </p:txBody>
      </p:sp>
      <p:sp>
        <p:nvSpPr>
          <p:cNvPr id="6" name="Content Placeholder 5"/>
          <p:cNvSpPr>
            <a:spLocks noGrp="1"/>
          </p:cNvSpPr>
          <p:nvPr>
            <p:ph sz="quarter" idx="4"/>
          </p:nvPr>
        </p:nvSpPr>
        <p:spPr/>
        <p:txBody>
          <a:bodyPr/>
          <a:lstStyle/>
          <a:p>
            <a:r>
              <a:rPr lang="en-US" dirty="0" err="1" smtClean="0"/>
              <a:t>Jusitfy</a:t>
            </a:r>
            <a:r>
              <a:rPr lang="en-US" smtClean="0"/>
              <a:t> the ways of God to men</a:t>
            </a:r>
          </a:p>
          <a:p>
            <a:r>
              <a:rPr lang="en-US" dirty="0" smtClean="0"/>
              <a:t>It is better to reign in Hell than serve in Heaven</a:t>
            </a:r>
          </a:p>
          <a:p>
            <a:endParaRPr lang="en-US" dirty="0"/>
          </a:p>
        </p:txBody>
      </p:sp>
    </p:spTree>
    <p:extLst>
      <p:ext uri="{BB962C8B-B14F-4D97-AF65-F5344CB8AC3E}">
        <p14:creationId xmlns:p14="http://schemas.microsoft.com/office/powerpoint/2010/main" val="4167133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Queen of Scots</a:t>
            </a:r>
            <a:endParaRPr lang="en-US" dirty="0"/>
          </a:p>
        </p:txBody>
      </p:sp>
      <p:sp>
        <p:nvSpPr>
          <p:cNvPr id="3" name="Content Placeholder 2"/>
          <p:cNvSpPr>
            <a:spLocks noGrp="1"/>
          </p:cNvSpPr>
          <p:nvPr>
            <p:ph sz="half" idx="1"/>
          </p:nvPr>
        </p:nvSpPr>
        <p:spPr>
          <a:xfrm>
            <a:off x="457200" y="1600200"/>
            <a:ext cx="4648200" cy="4525963"/>
          </a:xfrm>
        </p:spPr>
        <p:txBody>
          <a:bodyPr>
            <a:normAutofit fontScale="62500" lnSpcReduction="20000"/>
          </a:bodyPr>
          <a:lstStyle/>
          <a:p>
            <a:r>
              <a:rPr lang="en-US" dirty="0" smtClean="0"/>
              <a:t>Eldest daughter of Henry VIII’s older sister, Catholic, raised in France</a:t>
            </a:r>
          </a:p>
          <a:p>
            <a:r>
              <a:rPr lang="en-US" dirty="0" smtClean="0"/>
              <a:t>John Knox preached against her</a:t>
            </a:r>
          </a:p>
          <a:p>
            <a:r>
              <a:rPr lang="en-US" dirty="0" smtClean="0"/>
              <a:t>Married Henry Stuart, Lord of </a:t>
            </a:r>
            <a:r>
              <a:rPr lang="en-US" dirty="0" smtClean="0"/>
              <a:t>Darnley</a:t>
            </a:r>
            <a:endParaRPr lang="en-US" dirty="0" smtClean="0"/>
          </a:p>
          <a:p>
            <a:r>
              <a:rPr lang="en-US" dirty="0" smtClean="0"/>
              <a:t>Darnley had her male secretary Rizzio killed</a:t>
            </a:r>
          </a:p>
          <a:p>
            <a:r>
              <a:rPr lang="en-US" dirty="0" smtClean="0"/>
              <a:t>Darnley later killed, Mary and her friend Earl of </a:t>
            </a:r>
            <a:r>
              <a:rPr lang="en-US" dirty="0" err="1" smtClean="0"/>
              <a:t>Bothwell</a:t>
            </a:r>
            <a:r>
              <a:rPr lang="en-US" dirty="0" smtClean="0"/>
              <a:t> suspected, never accused</a:t>
            </a:r>
          </a:p>
          <a:p>
            <a:r>
              <a:rPr lang="en-US" dirty="0" smtClean="0"/>
              <a:t>Mary marries </a:t>
            </a:r>
            <a:r>
              <a:rPr lang="en-US" dirty="0" err="1" smtClean="0"/>
              <a:t>Bothwell</a:t>
            </a:r>
            <a:r>
              <a:rPr lang="en-US" dirty="0" smtClean="0"/>
              <a:t> in Protestant service</a:t>
            </a:r>
          </a:p>
          <a:p>
            <a:r>
              <a:rPr lang="en-US" dirty="0" smtClean="0"/>
              <a:t>Forced to abdicate, fled to England</a:t>
            </a:r>
          </a:p>
          <a:p>
            <a:r>
              <a:rPr lang="en-US" dirty="0"/>
              <a:t>Mary spent years under house arrest in </a:t>
            </a:r>
            <a:r>
              <a:rPr lang="en-US" dirty="0" smtClean="0"/>
              <a:t>England</a:t>
            </a:r>
          </a:p>
          <a:p>
            <a:r>
              <a:rPr lang="en-US" dirty="0" smtClean="0"/>
              <a:t>Elizabeth did not free her</a:t>
            </a:r>
            <a:endParaRPr lang="en-US" dirty="0"/>
          </a:p>
          <a:p>
            <a:r>
              <a:rPr lang="en-US" dirty="0"/>
              <a:t>The Casket </a:t>
            </a:r>
            <a:r>
              <a:rPr lang="en-US" dirty="0" smtClean="0"/>
              <a:t>Letters (from Mary to </a:t>
            </a:r>
            <a:r>
              <a:rPr lang="en-US" dirty="0" err="1" smtClean="0"/>
              <a:t>Bothwell</a:t>
            </a:r>
            <a:r>
              <a:rPr lang="en-US" dirty="0" smtClean="0"/>
              <a:t>?)</a:t>
            </a:r>
          </a:p>
          <a:p>
            <a:r>
              <a:rPr lang="en-US" dirty="0" smtClean="0"/>
              <a:t>Catholic support in England grows</a:t>
            </a:r>
            <a:endParaRPr lang="en-US" dirty="0"/>
          </a:p>
          <a:p>
            <a:r>
              <a:rPr lang="en-US" dirty="0"/>
              <a:t>1587 </a:t>
            </a:r>
            <a:r>
              <a:rPr lang="en-US" dirty="0" smtClean="0"/>
              <a:t>– executed by England</a:t>
            </a:r>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Content Placeholder 3"/>
          <p:cNvSpPr>
            <a:spLocks noGrp="1"/>
          </p:cNvSpPr>
          <p:nvPr>
            <p:ph sz="half" idx="2"/>
          </p:nvPr>
        </p:nvSpPr>
        <p:spPr/>
        <p:txBody>
          <a:bodyPr>
            <a:normAutofit fontScale="62500" lnSpcReduction="20000"/>
          </a:bodyPr>
          <a:lstStyle/>
          <a:p>
            <a:r>
              <a:rPr lang="en-US" i="1" dirty="0" smtClean="0"/>
              <a:t>“As </a:t>
            </a:r>
            <a:r>
              <a:rPr lang="en-US" i="1" dirty="0"/>
              <a:t>a sinner I am truly conscious of having often offended my Creator and I beg him to forgive me, but as a Queen and Sovereign, I am aware of no fault or offence for which I have to render account to anyone here below</a:t>
            </a:r>
            <a:r>
              <a:rPr lang="en-US" i="1"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3172692"/>
            <a:ext cx="2331720" cy="3179618"/>
          </a:xfrm>
          <a:prstGeom prst="rect">
            <a:avLst/>
          </a:prstGeom>
        </p:spPr>
      </p:pic>
    </p:spTree>
    <p:extLst>
      <p:ext uri="{BB962C8B-B14F-4D97-AF65-F5344CB8AC3E}">
        <p14:creationId xmlns:p14="http://schemas.microsoft.com/office/powerpoint/2010/main" val="277910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533400"/>
            <a:ext cx="7893064" cy="5518512"/>
          </a:xfrm>
        </p:spPr>
      </p:pic>
    </p:spTree>
    <p:extLst>
      <p:ext uri="{BB962C8B-B14F-4D97-AF65-F5344CB8AC3E}">
        <p14:creationId xmlns:p14="http://schemas.microsoft.com/office/powerpoint/2010/main" val="207669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would Philip II attack England?</a:t>
            </a:r>
            <a:endParaRPr lang="en-US" dirty="0"/>
          </a:p>
        </p:txBody>
      </p:sp>
      <p:sp>
        <p:nvSpPr>
          <p:cNvPr id="3" name="Content Placeholder 2"/>
          <p:cNvSpPr>
            <a:spLocks noGrp="1"/>
          </p:cNvSpPr>
          <p:nvPr>
            <p:ph sz="half" idx="1"/>
          </p:nvPr>
        </p:nvSpPr>
        <p:spPr>
          <a:xfrm>
            <a:off x="457200" y="1600200"/>
            <a:ext cx="3581400" cy="4525963"/>
          </a:xfrm>
        </p:spPr>
        <p:txBody>
          <a:bodyPr/>
          <a:lstStyle/>
          <a:p>
            <a:r>
              <a:rPr lang="en-US" dirty="0" smtClean="0"/>
              <a:t>Spanish Netherlands</a:t>
            </a:r>
          </a:p>
          <a:p>
            <a:r>
              <a:rPr lang="en-US" dirty="0" smtClean="0"/>
              <a:t>Sir Francis </a:t>
            </a:r>
            <a:r>
              <a:rPr lang="en-US" dirty="0" smtClean="0"/>
              <a:t>Drake, the privateer</a:t>
            </a:r>
            <a:endParaRPr lang="en-US" dirty="0" smtClean="0"/>
          </a:p>
          <a:p>
            <a:r>
              <a:rPr lang="en-US" dirty="0" smtClean="0"/>
              <a:t>Elizabeth I had Mary, Queen of Scots executed</a:t>
            </a:r>
          </a:p>
          <a:p>
            <a:r>
              <a:rPr lang="en-US" dirty="0" smtClean="0"/>
              <a:t>Protestant vs. Catholic  monarchs</a:t>
            </a:r>
            <a:endParaRPr lang="en-US" dirty="0"/>
          </a:p>
        </p:txBody>
      </p:sp>
      <p:sp>
        <p:nvSpPr>
          <p:cNvPr id="4" name="Content Placeholder 3"/>
          <p:cNvSpPr>
            <a:spLocks noGrp="1"/>
          </p:cNvSpPr>
          <p:nvPr>
            <p:ph sz="half" idx="2"/>
          </p:nvPr>
        </p:nvSpPr>
        <p:spPr/>
        <p:txBody>
          <a:bodyPr/>
          <a:lstStyle/>
          <a:p>
            <a:endParaRPr lang="en-US"/>
          </a:p>
        </p:txBody>
      </p:sp>
      <p:pic>
        <p:nvPicPr>
          <p:cNvPr id="1026" name="Picture 2" descr="Invincible Arm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362" y="1828800"/>
            <a:ext cx="4576869"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847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with the plan from the beginning</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No suitable port in Spanish Netherlands to pick up reinforcements</a:t>
            </a:r>
          </a:p>
          <a:p>
            <a:r>
              <a:rPr lang="en-US" dirty="0" smtClean="0"/>
              <a:t>Duke of Medina was not an admiral</a:t>
            </a:r>
          </a:p>
          <a:p>
            <a:r>
              <a:rPr lang="en-US" dirty="0" smtClean="0"/>
              <a:t>1587 - Drake attacked Cadiz before Armada set sail</a:t>
            </a:r>
          </a:p>
          <a:p>
            <a:r>
              <a:rPr lang="en-US" dirty="0" smtClean="0"/>
              <a:t>Elizabeth’s </a:t>
            </a:r>
            <a:r>
              <a:rPr lang="en-US" dirty="0" err="1" smtClean="0"/>
              <a:t>Tilbury</a:t>
            </a:r>
            <a:r>
              <a:rPr lang="en-US" dirty="0" smtClean="0"/>
              <a:t> Speech</a:t>
            </a:r>
          </a:p>
          <a:p>
            <a:endParaRPr lang="en-US" dirty="0" smtClean="0"/>
          </a:p>
          <a:p>
            <a:endParaRPr lang="en-US"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29200" y="1627777"/>
            <a:ext cx="3124200" cy="4262861"/>
          </a:xfrm>
        </p:spPr>
      </p:pic>
    </p:spTree>
    <p:extLst>
      <p:ext uri="{BB962C8B-B14F-4D97-AF65-F5344CB8AC3E}">
        <p14:creationId xmlns:p14="http://schemas.microsoft.com/office/powerpoint/2010/main" val="131999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Elizabeth’s </a:t>
            </a:r>
            <a:r>
              <a:rPr lang="en-US" dirty="0" err="1" smtClean="0"/>
              <a:t>Tilbury</a:t>
            </a:r>
            <a:r>
              <a:rPr lang="en-US" dirty="0" smtClean="0"/>
              <a:t> </a:t>
            </a:r>
            <a:r>
              <a:rPr lang="en-US" dirty="0" smtClean="0"/>
              <a:t>Speech</a:t>
            </a:r>
            <a:endParaRPr lang="en-US" dirty="0"/>
          </a:p>
        </p:txBody>
      </p:sp>
      <p:sp>
        <p:nvSpPr>
          <p:cNvPr id="6" name="Content Placeholder 5"/>
          <p:cNvSpPr>
            <a:spLocks noGrp="1"/>
          </p:cNvSpPr>
          <p:nvPr>
            <p:ph idx="1"/>
          </p:nvPr>
        </p:nvSpPr>
        <p:spPr>
          <a:xfrm>
            <a:off x="457200" y="1295400"/>
            <a:ext cx="8229600" cy="4830763"/>
          </a:xfrm>
        </p:spPr>
        <p:txBody>
          <a:bodyPr>
            <a:noAutofit/>
          </a:bodyPr>
          <a:lstStyle/>
          <a:p>
            <a:r>
              <a:rPr lang="en-US" sz="2000" b="1" dirty="0"/>
              <a:t>My loving people</a:t>
            </a:r>
            <a:r>
              <a:rPr lang="en-US" sz="2000" dirty="0"/>
              <a:t/>
            </a:r>
            <a:br>
              <a:rPr lang="en-US" sz="2000" dirty="0"/>
            </a:br>
            <a:r>
              <a:rPr lang="en-US" sz="2000" dirty="0"/>
              <a:t>We have been persuaded by some that are careful of our safety, to take heed how we commit our selves to armed multitudes, </a:t>
            </a:r>
            <a:r>
              <a:rPr lang="en-US" sz="2000" dirty="0" smtClean="0"/>
              <a:t>….I </a:t>
            </a:r>
            <a:r>
              <a:rPr lang="en-US" sz="2000" dirty="0"/>
              <a:t>am come amongst you, as you see, at this time, not for my recreation and disport, but being resolved, in the midst and heat of the battle, to live and die amongst you all; to lay down for my God, and for my kingdom, and my people, my </a:t>
            </a:r>
            <a:r>
              <a:rPr lang="en-US" sz="2000" dirty="0" err="1"/>
              <a:t>honour</a:t>
            </a:r>
            <a:r>
              <a:rPr lang="en-US" sz="2000" dirty="0"/>
              <a:t> and my blood, even in the dust.</a:t>
            </a:r>
            <a:br>
              <a:rPr lang="en-US" sz="2000" dirty="0"/>
            </a:br>
            <a:r>
              <a:rPr lang="en-US" sz="2000" b="1" dirty="0"/>
              <a:t>I know I have the body of a weak, feeble woman; but I have the heart and stomach of a king, and of a king of England too, and think foul scorn that </a:t>
            </a:r>
            <a:r>
              <a:rPr lang="en-US" sz="2000" b="1" dirty="0">
                <a:hlinkClick r:id="rId2" tooltip="Alessandro Farnese, Duke of Parma and Piacenza"/>
              </a:rPr>
              <a:t>Parma</a:t>
            </a:r>
            <a:r>
              <a:rPr lang="en-US" sz="2000" b="1" dirty="0"/>
              <a:t> or </a:t>
            </a:r>
            <a:r>
              <a:rPr lang="en-US" sz="2000" b="1" dirty="0">
                <a:hlinkClick r:id="rId3" tooltip="Philip II of Spain"/>
              </a:rPr>
              <a:t>Spain</a:t>
            </a:r>
            <a:r>
              <a:rPr lang="en-US" sz="2000" b="1" dirty="0"/>
              <a:t>, or any prince of Europe, should dare to invade the borders of my realm; to which rather than any </a:t>
            </a:r>
            <a:r>
              <a:rPr lang="en-US" sz="2000" b="1" dirty="0" err="1"/>
              <a:t>dishonour</a:t>
            </a:r>
            <a:r>
              <a:rPr lang="en-US" sz="2000" b="1" dirty="0"/>
              <a:t> shall grow by me, I myself will take up arms, I myself will be your general, judge, and </a:t>
            </a:r>
            <a:r>
              <a:rPr lang="en-US" sz="2000" b="1" dirty="0" err="1"/>
              <a:t>rewarder</a:t>
            </a:r>
            <a:r>
              <a:rPr lang="en-US" sz="2000" b="1" dirty="0"/>
              <a:t> of every one of your virtues in the </a:t>
            </a:r>
            <a:r>
              <a:rPr lang="en-US" sz="2000" b="1" dirty="0" smtClean="0"/>
              <a:t>field….</a:t>
            </a:r>
            <a:r>
              <a:rPr lang="en-US" sz="2000" b="1" dirty="0"/>
              <a:t/>
            </a:r>
            <a:br>
              <a:rPr lang="en-US" sz="2000" b="1" dirty="0"/>
            </a:br>
            <a:r>
              <a:rPr lang="en-US" sz="2000" dirty="0" smtClean="0"/>
              <a:t>we </a:t>
            </a:r>
            <a:r>
              <a:rPr lang="en-US" sz="2000" dirty="0"/>
              <a:t>shall shortly have a famous victory over these enemies of my God, of my kingdom, and of my people.</a:t>
            </a:r>
          </a:p>
        </p:txBody>
      </p:sp>
    </p:spTree>
    <p:extLst>
      <p:ext uri="{BB962C8B-B14F-4D97-AF65-F5344CB8AC3E}">
        <p14:creationId xmlns:p14="http://schemas.microsoft.com/office/powerpoint/2010/main" val="1666259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r"/>
            <a:r>
              <a:rPr lang="en-US" sz="3600" dirty="0" smtClean="0"/>
              <a:t>The</a:t>
            </a:r>
            <a:r>
              <a:rPr lang="en-US" dirty="0" smtClean="0"/>
              <a:t> </a:t>
            </a:r>
            <a:r>
              <a:rPr lang="en-US" sz="3600" dirty="0" smtClean="0"/>
              <a:t>Spanish Armada 1588</a:t>
            </a:r>
            <a:endParaRPr lang="en-US" sz="3600"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228600"/>
            <a:ext cx="3429000" cy="6243075"/>
          </a:xfrm>
        </p:spPr>
      </p:pic>
      <p:sp>
        <p:nvSpPr>
          <p:cNvPr id="9" name="Content Placeholder 8"/>
          <p:cNvSpPr>
            <a:spLocks noGrp="1"/>
          </p:cNvSpPr>
          <p:nvPr>
            <p:ph sz="half" idx="2"/>
          </p:nvPr>
        </p:nvSpPr>
        <p:spPr>
          <a:xfrm>
            <a:off x="4648200" y="1371600"/>
            <a:ext cx="4038600" cy="4754563"/>
          </a:xfrm>
        </p:spPr>
        <p:txBody>
          <a:bodyPr/>
          <a:lstStyle/>
          <a:p>
            <a:r>
              <a:rPr lang="en-US" dirty="0" err="1" smtClean="0"/>
              <a:t>Giambelli’s</a:t>
            </a:r>
            <a:r>
              <a:rPr lang="en-US" dirty="0" smtClean="0"/>
              <a:t> Hell Burners (</a:t>
            </a:r>
            <a:r>
              <a:rPr lang="en-US" dirty="0" err="1" smtClean="0"/>
              <a:t>fireships</a:t>
            </a:r>
            <a:r>
              <a:rPr lang="en-US" dirty="0" smtClean="0"/>
              <a:t>) at Battle of </a:t>
            </a:r>
            <a:r>
              <a:rPr lang="en-US" dirty="0" err="1" smtClean="0"/>
              <a:t>Gravelines</a:t>
            </a:r>
            <a:endParaRPr lang="en-US" dirty="0" smtClean="0"/>
          </a:p>
          <a:p>
            <a:r>
              <a:rPr lang="en-US" dirty="0" smtClean="0"/>
              <a:t>Western winds</a:t>
            </a:r>
          </a:p>
          <a:p>
            <a:r>
              <a:rPr lang="en-US" dirty="0" smtClean="0"/>
              <a:t>The Irish</a:t>
            </a:r>
          </a:p>
          <a:p>
            <a:r>
              <a:rPr lang="en-US" dirty="0" smtClean="0"/>
              <a:t>Scurvy</a:t>
            </a:r>
          </a:p>
          <a:p>
            <a:r>
              <a:rPr lang="en-US" dirty="0" smtClean="0"/>
              <a:t>Starvation</a:t>
            </a:r>
          </a:p>
          <a:p>
            <a:r>
              <a:rPr lang="en-US" dirty="0" smtClean="0"/>
              <a:t>67/130 ships survived</a:t>
            </a:r>
          </a:p>
          <a:p>
            <a:r>
              <a:rPr lang="en-US" dirty="0" smtClean="0"/>
              <a:t>10,000/26,000 survived</a:t>
            </a:r>
          </a:p>
          <a:p>
            <a:endParaRPr lang="en-US" dirty="0"/>
          </a:p>
        </p:txBody>
      </p:sp>
    </p:spTree>
    <p:extLst>
      <p:ext uri="{BB962C8B-B14F-4D97-AF65-F5344CB8AC3E}">
        <p14:creationId xmlns:p14="http://schemas.microsoft.com/office/powerpoint/2010/main" val="3229614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British Colonies vs. Spanish Colonies since 1588</a:t>
            </a:r>
            <a:endParaRPr lang="en-US" dirty="0"/>
          </a:p>
        </p:txBody>
      </p:sp>
      <p:sp>
        <p:nvSpPr>
          <p:cNvPr id="5" name="Text Placeholder 4"/>
          <p:cNvSpPr>
            <a:spLocks noGrp="1"/>
          </p:cNvSpPr>
          <p:nvPr>
            <p:ph type="body" idx="1"/>
          </p:nvPr>
        </p:nvSpPr>
        <p:spPr/>
        <p:txBody>
          <a:bodyPr/>
          <a:lstStyle/>
          <a:p>
            <a:r>
              <a:rPr lang="en-US" dirty="0" smtClean="0"/>
              <a:t>British Colonies</a:t>
            </a:r>
            <a:endParaRPr lang="en-US" dirty="0"/>
          </a:p>
        </p:txBody>
      </p:sp>
      <p:sp>
        <p:nvSpPr>
          <p:cNvPr id="3" name="Content Placeholder 2"/>
          <p:cNvSpPr>
            <a:spLocks noGrp="1"/>
          </p:cNvSpPr>
          <p:nvPr>
            <p:ph sz="half" idx="2"/>
          </p:nvPr>
        </p:nvSpPr>
        <p:spPr/>
        <p:txBody>
          <a:bodyPr>
            <a:normAutofit fontScale="92500"/>
          </a:bodyPr>
          <a:lstStyle/>
          <a:p>
            <a:r>
              <a:rPr lang="en-US" dirty="0" smtClean="0"/>
              <a:t>13 American colonies</a:t>
            </a:r>
          </a:p>
          <a:p>
            <a:r>
              <a:rPr lang="en-US" dirty="0" smtClean="0"/>
              <a:t>Belize</a:t>
            </a:r>
          </a:p>
          <a:p>
            <a:r>
              <a:rPr lang="en-US" dirty="0" smtClean="0"/>
              <a:t>Canada</a:t>
            </a:r>
          </a:p>
          <a:p>
            <a:r>
              <a:rPr lang="en-US" dirty="0" smtClean="0"/>
              <a:t>Bahamas, Barbados, Jamaica</a:t>
            </a:r>
          </a:p>
          <a:p>
            <a:r>
              <a:rPr lang="en-US" dirty="0" smtClean="0"/>
              <a:t>Falkland Islands</a:t>
            </a:r>
          </a:p>
          <a:p>
            <a:r>
              <a:rPr lang="en-US" dirty="0" smtClean="0"/>
              <a:t>Sudan, Kenya, Egypt</a:t>
            </a:r>
          </a:p>
          <a:p>
            <a:r>
              <a:rPr lang="en-US" dirty="0" smtClean="0"/>
              <a:t>South Africa, Zimbabwe</a:t>
            </a:r>
          </a:p>
          <a:p>
            <a:r>
              <a:rPr lang="en-US" dirty="0" smtClean="0"/>
              <a:t>Hong Kong</a:t>
            </a:r>
          </a:p>
          <a:p>
            <a:r>
              <a:rPr lang="en-US" dirty="0" smtClean="0"/>
              <a:t>Australia, New Zealand, India</a:t>
            </a:r>
          </a:p>
        </p:txBody>
      </p:sp>
      <p:sp>
        <p:nvSpPr>
          <p:cNvPr id="6" name="Text Placeholder 5"/>
          <p:cNvSpPr>
            <a:spLocks noGrp="1"/>
          </p:cNvSpPr>
          <p:nvPr>
            <p:ph type="body" sz="quarter" idx="3"/>
          </p:nvPr>
        </p:nvSpPr>
        <p:spPr/>
        <p:txBody>
          <a:bodyPr/>
          <a:lstStyle/>
          <a:p>
            <a:r>
              <a:rPr lang="en-US" dirty="0" smtClean="0"/>
              <a:t>Spanish Colonies</a:t>
            </a:r>
            <a:endParaRPr lang="en-US" dirty="0"/>
          </a:p>
        </p:txBody>
      </p:sp>
      <p:sp>
        <p:nvSpPr>
          <p:cNvPr id="4" name="Content Placeholder 3"/>
          <p:cNvSpPr>
            <a:spLocks noGrp="1"/>
          </p:cNvSpPr>
          <p:nvPr>
            <p:ph sz="quarter" idx="4"/>
          </p:nvPr>
        </p:nvSpPr>
        <p:spPr/>
        <p:txBody>
          <a:bodyPr>
            <a:normAutofit/>
          </a:bodyPr>
          <a:lstStyle/>
          <a:p>
            <a:r>
              <a:rPr lang="en-US" dirty="0" smtClean="0"/>
              <a:t>Central America</a:t>
            </a:r>
          </a:p>
          <a:p>
            <a:r>
              <a:rPr lang="en-US" dirty="0" smtClean="0"/>
              <a:t>Cuba, Puerto Rico</a:t>
            </a:r>
          </a:p>
          <a:p>
            <a:r>
              <a:rPr lang="en-US" dirty="0" smtClean="0"/>
              <a:t>South America (not Brazil)</a:t>
            </a:r>
          </a:p>
          <a:p>
            <a:r>
              <a:rPr lang="en-US" dirty="0" smtClean="0"/>
              <a:t>Philippines</a:t>
            </a:r>
            <a:endParaRPr lang="en-US" dirty="0"/>
          </a:p>
        </p:txBody>
      </p:sp>
    </p:spTree>
    <p:extLst>
      <p:ext uri="{BB962C8B-B14F-4D97-AF65-F5344CB8AC3E}">
        <p14:creationId xmlns:p14="http://schemas.microsoft.com/office/powerpoint/2010/main" val="3386018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Thirty Years’ War 1618-1648</a:t>
            </a:r>
            <a:endParaRPr lang="en-US" dirty="0"/>
          </a:p>
        </p:txBody>
      </p:sp>
      <p:sp>
        <p:nvSpPr>
          <p:cNvPr id="6" name="Text Placeholder 5"/>
          <p:cNvSpPr>
            <a:spLocks noGrp="1"/>
          </p:cNvSpPr>
          <p:nvPr>
            <p:ph type="body" idx="1"/>
          </p:nvPr>
        </p:nvSpPr>
        <p:spPr/>
        <p:txBody>
          <a:bodyPr/>
          <a:lstStyle/>
          <a:p>
            <a:r>
              <a:rPr lang="en-US" dirty="0" smtClean="0"/>
              <a:t>Traditional side</a:t>
            </a:r>
            <a:endParaRPr lang="en-US" dirty="0"/>
          </a:p>
        </p:txBody>
      </p:sp>
      <p:sp>
        <p:nvSpPr>
          <p:cNvPr id="7" name="Content Placeholder 6"/>
          <p:cNvSpPr>
            <a:spLocks noGrp="1"/>
          </p:cNvSpPr>
          <p:nvPr>
            <p:ph sz="half" idx="2"/>
          </p:nvPr>
        </p:nvSpPr>
        <p:spPr/>
        <p:txBody>
          <a:bodyPr>
            <a:normAutofit fontScale="92500"/>
          </a:bodyPr>
          <a:lstStyle/>
          <a:p>
            <a:r>
              <a:rPr lang="en-US" dirty="0" smtClean="0"/>
              <a:t>Hapsburgs of Austria – Ferdinand II and Ferdinand III</a:t>
            </a:r>
          </a:p>
          <a:p>
            <a:r>
              <a:rPr lang="en-US" dirty="0" smtClean="0"/>
              <a:t>Philip IV of Spain</a:t>
            </a:r>
          </a:p>
          <a:p>
            <a:r>
              <a:rPr lang="en-US" dirty="0" smtClean="0"/>
              <a:t>Maximilian I of Bavaria (HRE)</a:t>
            </a:r>
          </a:p>
          <a:p>
            <a:r>
              <a:rPr lang="en-US" dirty="0" smtClean="0"/>
              <a:t>German states loyal to Hapsburgs</a:t>
            </a:r>
          </a:p>
          <a:p>
            <a:r>
              <a:rPr lang="en-US" dirty="0" smtClean="0"/>
              <a:t>Mainly Catholics, continuation of Counter-Reformation</a:t>
            </a:r>
          </a:p>
          <a:p>
            <a:r>
              <a:rPr lang="en-US" dirty="0" smtClean="0"/>
              <a:t>Church property</a:t>
            </a:r>
          </a:p>
          <a:p>
            <a:pPr marL="0" indent="0">
              <a:buNone/>
            </a:pPr>
            <a:endParaRPr lang="en-US" dirty="0"/>
          </a:p>
        </p:txBody>
      </p:sp>
      <p:sp>
        <p:nvSpPr>
          <p:cNvPr id="8" name="Text Placeholder 7"/>
          <p:cNvSpPr>
            <a:spLocks noGrp="1"/>
          </p:cNvSpPr>
          <p:nvPr>
            <p:ph type="body" sz="quarter" idx="3"/>
          </p:nvPr>
        </p:nvSpPr>
        <p:spPr/>
        <p:txBody>
          <a:bodyPr/>
          <a:lstStyle/>
          <a:p>
            <a:r>
              <a:rPr lang="en-US" dirty="0" smtClean="0"/>
              <a:t>Reformation side</a:t>
            </a:r>
            <a:endParaRPr lang="en-US" dirty="0"/>
          </a:p>
        </p:txBody>
      </p:sp>
      <p:sp>
        <p:nvSpPr>
          <p:cNvPr id="9" name="Content Placeholder 8"/>
          <p:cNvSpPr>
            <a:spLocks noGrp="1"/>
          </p:cNvSpPr>
          <p:nvPr>
            <p:ph sz="quarter" idx="4"/>
          </p:nvPr>
        </p:nvSpPr>
        <p:spPr/>
        <p:txBody>
          <a:bodyPr>
            <a:normAutofit lnSpcReduction="10000"/>
          </a:bodyPr>
          <a:lstStyle/>
          <a:p>
            <a:r>
              <a:rPr lang="en-US" dirty="0" smtClean="0"/>
              <a:t>France</a:t>
            </a:r>
          </a:p>
          <a:p>
            <a:r>
              <a:rPr lang="en-US" dirty="0" smtClean="0"/>
              <a:t>Sweden</a:t>
            </a:r>
          </a:p>
          <a:p>
            <a:r>
              <a:rPr lang="en-US" dirty="0" smtClean="0"/>
              <a:t>The Danes</a:t>
            </a:r>
          </a:p>
          <a:p>
            <a:r>
              <a:rPr lang="en-US" dirty="0" smtClean="0"/>
              <a:t>The Dutch</a:t>
            </a:r>
          </a:p>
          <a:p>
            <a:r>
              <a:rPr lang="en-US" dirty="0" smtClean="0"/>
              <a:t>Protestant Union under Frederick V of the </a:t>
            </a:r>
            <a:r>
              <a:rPr lang="en-US" dirty="0" err="1" smtClean="0"/>
              <a:t>Palitanate</a:t>
            </a:r>
            <a:r>
              <a:rPr lang="en-US" dirty="0" smtClean="0"/>
              <a:t> (HRE)</a:t>
            </a:r>
          </a:p>
          <a:p>
            <a:r>
              <a:rPr lang="en-US" dirty="0" smtClean="0"/>
              <a:t>German states rebelling against Hapsburgs</a:t>
            </a:r>
          </a:p>
          <a:p>
            <a:r>
              <a:rPr lang="en-US" dirty="0" smtClean="0"/>
              <a:t>Mainly Protestants</a:t>
            </a:r>
            <a:endParaRPr lang="en-US" dirty="0"/>
          </a:p>
        </p:txBody>
      </p:sp>
    </p:spTree>
    <p:extLst>
      <p:ext uri="{BB962C8B-B14F-4D97-AF65-F5344CB8AC3E}">
        <p14:creationId xmlns:p14="http://schemas.microsoft.com/office/powerpoint/2010/main" val="4287000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1142</TotalTime>
  <Words>793</Words>
  <Application>Microsoft Office PowerPoint</Application>
  <PresentationFormat>On-screen Show (4:3)</PresentationFormat>
  <Paragraphs>135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Spanish Armada and The Thirty Years’ War</vt:lpstr>
      <vt:lpstr>Mary, Queen of Scots</vt:lpstr>
      <vt:lpstr>PowerPoint Presentation</vt:lpstr>
      <vt:lpstr>Why would Philip II attack England?</vt:lpstr>
      <vt:lpstr>Problems with the plan from the beginning</vt:lpstr>
      <vt:lpstr>Elizabeth’s Tilbury Speech</vt:lpstr>
      <vt:lpstr>The Spanish Armada 1588</vt:lpstr>
      <vt:lpstr>British Colonies vs. Spanish Colonies since 1588</vt:lpstr>
      <vt:lpstr>The Thirty Years’ War 1618-1648</vt:lpstr>
      <vt:lpstr>PowerPoint Presentation</vt:lpstr>
      <vt:lpstr>How it started: The Defenestration of Prague</vt:lpstr>
      <vt:lpstr>Bohemian Phase, 1618-1621</vt:lpstr>
      <vt:lpstr>The next two phases </vt:lpstr>
      <vt:lpstr>Swedish Phase, 1630-1634</vt:lpstr>
      <vt:lpstr>French Phase and Peace of Westphalia, 1648</vt:lpstr>
      <vt:lpstr>PowerPoint Presentation</vt:lpstr>
      <vt:lpstr>Don Quixote by Miguel Cervantes, 1605</vt:lpstr>
      <vt:lpstr>Paradise Lost by John Milton, 1667</vt:lpstr>
    </vt:vector>
  </TitlesOfParts>
  <Company>Fairfax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Spanish Armada and The Thirty Years’ War</dc:title>
  <dc:creator>Administrator</dc:creator>
  <cp:lastModifiedBy>Administrator</cp:lastModifiedBy>
  <cp:revision>40</cp:revision>
  <dcterms:created xsi:type="dcterms:W3CDTF">2013-11-24T22:12:46Z</dcterms:created>
  <dcterms:modified xsi:type="dcterms:W3CDTF">2015-10-05T03:01:02Z</dcterms:modified>
</cp:coreProperties>
</file>