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1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7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EEB0-4826-458E-968F-448E4169DC0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6B08-A89E-48A2-A59D-823FE6E83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Protestant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1517 and After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Map of Europe during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iercke.de/bilder/omeda/501/100790_03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6858000" cy="5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5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German-speaking lands in HRE were the first </a:t>
            </a:r>
            <a:r>
              <a:rPr lang="en-US" dirty="0" smtClean="0"/>
              <a:t>battleground</a:t>
            </a:r>
            <a:endParaRPr lang="en-US" dirty="0" smtClean="0"/>
          </a:p>
          <a:p>
            <a:r>
              <a:rPr lang="en-US" dirty="0" smtClean="0"/>
              <a:t>Northern </a:t>
            </a:r>
            <a:r>
              <a:rPr lang="en-US" dirty="0" smtClean="0"/>
              <a:t>Europe and Scandinavia turned Lutheran</a:t>
            </a:r>
          </a:p>
          <a:p>
            <a:r>
              <a:rPr lang="en-US" dirty="0" smtClean="0"/>
              <a:t>Southern, Central and Western Europe remained mainly Roman Catholic</a:t>
            </a:r>
          </a:p>
          <a:p>
            <a:r>
              <a:rPr lang="en-US" dirty="0" smtClean="0"/>
              <a:t>Eastern Orthodox did not experience a </a:t>
            </a:r>
            <a:r>
              <a:rPr lang="en-US" dirty="0" smtClean="0"/>
              <a:t>reformation</a:t>
            </a:r>
          </a:p>
          <a:p>
            <a:r>
              <a:rPr lang="en-US" dirty="0" smtClean="0"/>
              <a:t>HRE Charles </a:t>
            </a:r>
            <a:r>
              <a:rPr lang="en-US" dirty="0"/>
              <a:t>V </a:t>
            </a:r>
            <a:r>
              <a:rPr lang="en-US" dirty="0" smtClean="0"/>
              <a:t>versus </a:t>
            </a:r>
            <a:r>
              <a:rPr lang="en-US" dirty="0"/>
              <a:t>the </a:t>
            </a:r>
            <a:r>
              <a:rPr lang="en-US" dirty="0" err="1"/>
              <a:t>Schmalkaldic</a:t>
            </a:r>
            <a:r>
              <a:rPr lang="en-US" dirty="0"/>
              <a:t> League</a:t>
            </a:r>
          </a:p>
          <a:p>
            <a:r>
              <a:rPr lang="en-US" dirty="0"/>
              <a:t>1555 – Peace of Augsburg</a:t>
            </a:r>
          </a:p>
          <a:p>
            <a:r>
              <a:rPr lang="en-US" dirty="0"/>
              <a:t>Only protected Lutherans, not Anabaptists or </a:t>
            </a:r>
            <a:r>
              <a:rPr lang="en-US" dirty="0" smtClean="0"/>
              <a:t>Calvinists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http://upload.wikimedia.org/wikipedia/commons/4/44/Schmallkal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96803" cy="49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Branches of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Church – The Five Patriarchs</a:t>
            </a:r>
          </a:p>
          <a:p>
            <a:r>
              <a:rPr lang="en-US" dirty="0" smtClean="0"/>
              <a:t>1054 The Great Schism – </a:t>
            </a:r>
            <a:r>
              <a:rPr lang="en-US" dirty="0" err="1" smtClean="0"/>
              <a:t>Filioque</a:t>
            </a:r>
            <a:r>
              <a:rPr lang="en-US" dirty="0" smtClean="0"/>
              <a:t>, St. Peter, </a:t>
            </a:r>
            <a:r>
              <a:rPr lang="en-US" dirty="0" smtClean="0"/>
              <a:t>Greek/Latin</a:t>
            </a:r>
          </a:p>
          <a:p>
            <a:r>
              <a:rPr lang="en-US" dirty="0" smtClean="0"/>
              <a:t>The 3 Main Branches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Eastern (Greek) </a:t>
            </a:r>
            <a:r>
              <a:rPr lang="en-US" dirty="0" smtClean="0"/>
              <a:t>Orthodox, since 33 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Roman Catholic, since 33 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Protestant, since 1517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1"/>
            <a:ext cx="8229600" cy="3581400"/>
          </a:xfrm>
        </p:spPr>
      </p:pic>
    </p:spTree>
    <p:extLst>
      <p:ext uri="{BB962C8B-B14F-4D97-AF65-F5344CB8AC3E}">
        <p14:creationId xmlns:p14="http://schemas.microsoft.com/office/powerpoint/2010/main" val="3904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Indulgences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Sin</a:t>
            </a:r>
          </a:p>
          <a:p>
            <a:r>
              <a:rPr lang="en-US" dirty="0" smtClean="0"/>
              <a:t>Temporal versus eternal punishment</a:t>
            </a:r>
          </a:p>
          <a:p>
            <a:r>
              <a:rPr lang="en-US" dirty="0" smtClean="0"/>
              <a:t>Penance</a:t>
            </a:r>
          </a:p>
          <a:p>
            <a:r>
              <a:rPr lang="en-US" dirty="0" smtClean="0"/>
              <a:t>Abuse of indulgences</a:t>
            </a:r>
          </a:p>
          <a:p>
            <a:r>
              <a:rPr lang="en-US" dirty="0" smtClean="0"/>
              <a:t>Leo X and St. Peter’s Basilica</a:t>
            </a:r>
          </a:p>
          <a:p>
            <a:r>
              <a:rPr lang="en-US" dirty="0" err="1" smtClean="0"/>
              <a:t>Sixtus</a:t>
            </a:r>
            <a:r>
              <a:rPr lang="en-US" dirty="0" smtClean="0"/>
              <a:t> IV – indulgences for the dead</a:t>
            </a:r>
          </a:p>
          <a:p>
            <a:r>
              <a:rPr lang="en-US" dirty="0" smtClean="0"/>
              <a:t>Tetzel - </a:t>
            </a:r>
            <a:r>
              <a:rPr lang="en-US" dirty="0"/>
              <a:t> "As soon as a coin in the coffer rings / the soul from purgatory springs"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4006150" cy="28149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1843482" cy="3012328"/>
          </a:xfrm>
        </p:spPr>
      </p:pic>
    </p:spTree>
    <p:extLst>
      <p:ext uri="{BB962C8B-B14F-4D97-AF65-F5344CB8AC3E}">
        <p14:creationId xmlns:p14="http://schemas.microsoft.com/office/powerpoint/2010/main" val="6873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Jan Hus – Bohemian, protested indulgences, immorality in clergy, burned at stake</a:t>
            </a:r>
          </a:p>
          <a:p>
            <a:r>
              <a:rPr lang="en-US" dirty="0" smtClean="0"/>
              <a:t>John Wycliffe – translator of Bible into English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74704"/>
            <a:ext cx="3124200" cy="4576954"/>
          </a:xfrm>
        </p:spPr>
      </p:pic>
    </p:spTree>
    <p:extLst>
      <p:ext uri="{BB962C8B-B14F-4D97-AF65-F5344CB8AC3E}">
        <p14:creationId xmlns:p14="http://schemas.microsoft.com/office/powerpoint/2010/main" val="2665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</a:t>
            </a:r>
            <a:r>
              <a:rPr lang="en-US" dirty="0" smtClean="0"/>
              <a:t>Luther, 1517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German monk</a:t>
            </a:r>
          </a:p>
          <a:p>
            <a:r>
              <a:rPr lang="en-US" dirty="0" smtClean="0"/>
              <a:t>Best friend Philip </a:t>
            </a:r>
            <a:r>
              <a:rPr lang="en-US" dirty="0" err="1" smtClean="0"/>
              <a:t>Melancthon</a:t>
            </a:r>
            <a:endParaRPr lang="en-US" dirty="0" smtClean="0"/>
          </a:p>
          <a:p>
            <a:r>
              <a:rPr lang="en-US" dirty="0" smtClean="0"/>
              <a:t>95 </a:t>
            </a:r>
            <a:r>
              <a:rPr lang="en-US" dirty="0" smtClean="0"/>
              <a:t>Theses in </a:t>
            </a:r>
            <a:r>
              <a:rPr lang="en-US" dirty="0" err="1" smtClean="0"/>
              <a:t>Wittenburg</a:t>
            </a:r>
            <a:endParaRPr lang="en-US" dirty="0" smtClean="0"/>
          </a:p>
          <a:p>
            <a:r>
              <a:rPr lang="en-US" dirty="0" smtClean="0"/>
              <a:t>Remained Roman</a:t>
            </a:r>
            <a:r>
              <a:rPr lang="en-US" dirty="0" smtClean="0"/>
              <a:t> </a:t>
            </a:r>
            <a:r>
              <a:rPr lang="en-US" dirty="0" smtClean="0"/>
              <a:t>Catholic</a:t>
            </a:r>
          </a:p>
          <a:p>
            <a:r>
              <a:rPr lang="en-US" dirty="0" err="1" smtClean="0"/>
              <a:t>Gutenburg’s</a:t>
            </a:r>
            <a:r>
              <a:rPr lang="en-US" dirty="0" smtClean="0"/>
              <a:t> printing press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3746029" cy="2805906"/>
          </a:xfrm>
        </p:spPr>
      </p:pic>
    </p:spTree>
    <p:extLst>
      <p:ext uri="{BB962C8B-B14F-4D97-AF65-F5344CB8AC3E}">
        <p14:creationId xmlns:p14="http://schemas.microsoft.com/office/powerpoint/2010/main" val="16223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Moved to Geneva from France</a:t>
            </a:r>
          </a:p>
          <a:p>
            <a:r>
              <a:rPr lang="en-US" dirty="0" smtClean="0"/>
              <a:t>Very anti-Papal </a:t>
            </a:r>
            <a:r>
              <a:rPr lang="en-US" dirty="0" smtClean="0"/>
              <a:t>authority</a:t>
            </a:r>
          </a:p>
          <a:p>
            <a:r>
              <a:rPr lang="en-US" dirty="0" smtClean="0"/>
              <a:t>Set up own </a:t>
            </a:r>
            <a:r>
              <a:rPr lang="en-US" dirty="0" smtClean="0"/>
              <a:t>non-Roman Catholic community </a:t>
            </a:r>
            <a:r>
              <a:rPr lang="en-US" dirty="0" smtClean="0"/>
              <a:t>in Geneva </a:t>
            </a:r>
            <a:r>
              <a:rPr lang="en-US" dirty="0" smtClean="0"/>
              <a:t>– 1535</a:t>
            </a:r>
          </a:p>
          <a:p>
            <a:r>
              <a:rPr lang="en-US" dirty="0" smtClean="0"/>
              <a:t>Completely changed worship style</a:t>
            </a:r>
            <a:endParaRPr lang="en-US" dirty="0" smtClean="0"/>
          </a:p>
          <a:p>
            <a:r>
              <a:rPr lang="en-US" dirty="0" smtClean="0"/>
              <a:t>No mass, no monasteries, no longer Catholic, no singing except Psalms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68767"/>
            <a:ext cx="3352800" cy="4291299"/>
          </a:xfrm>
        </p:spPr>
      </p:pic>
    </p:spTree>
    <p:extLst>
      <p:ext uri="{BB962C8B-B14F-4D97-AF65-F5344CB8AC3E}">
        <p14:creationId xmlns:p14="http://schemas.microsoft.com/office/powerpoint/2010/main" val="5143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Counter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1517 - Oratory of Divine Love</a:t>
            </a:r>
          </a:p>
          <a:p>
            <a:r>
              <a:rPr lang="en-US" dirty="0" smtClean="0"/>
              <a:t>1545 – Council of Trent called by Pope Paul III</a:t>
            </a:r>
          </a:p>
          <a:p>
            <a:r>
              <a:rPr lang="en-US" dirty="0" smtClean="0"/>
              <a:t>Monastic reforms, stricter rules</a:t>
            </a:r>
          </a:p>
          <a:p>
            <a:r>
              <a:rPr lang="en-US" dirty="0" smtClean="0"/>
              <a:t>Established Jesuits – militant missionaries (Ignatius Loyola)</a:t>
            </a:r>
          </a:p>
          <a:p>
            <a:r>
              <a:rPr lang="en-US" dirty="0" smtClean="0"/>
              <a:t>Inquisition – weed out heresies</a:t>
            </a:r>
          </a:p>
          <a:p>
            <a:r>
              <a:rPr lang="en-US" dirty="0" smtClean="0"/>
              <a:t>List of heretical texts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191000" cy="2906451"/>
          </a:xfrm>
        </p:spPr>
      </p:pic>
    </p:spTree>
    <p:extLst>
      <p:ext uri="{BB962C8B-B14F-4D97-AF65-F5344CB8AC3E}">
        <p14:creationId xmlns:p14="http://schemas.microsoft.com/office/powerpoint/2010/main" val="14365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Ignatius Loyola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Basque</a:t>
            </a:r>
          </a:p>
          <a:p>
            <a:r>
              <a:rPr lang="en-US" dirty="0" smtClean="0"/>
              <a:t>knight, mystical experiences</a:t>
            </a:r>
          </a:p>
          <a:p>
            <a:r>
              <a:rPr lang="en-US" dirty="0" smtClean="0"/>
              <a:t>Became monk, traveled to Jerusalem</a:t>
            </a:r>
          </a:p>
          <a:p>
            <a:r>
              <a:rPr lang="en-US" dirty="0" smtClean="0"/>
              <a:t>Returned during Counter-Reformation</a:t>
            </a:r>
          </a:p>
          <a:p>
            <a:r>
              <a:rPr lang="en-US" dirty="0" smtClean="0"/>
              <a:t>Wrote Spiritual Exercises</a:t>
            </a:r>
          </a:p>
          <a:p>
            <a:r>
              <a:rPr lang="en-US" dirty="0" smtClean="0"/>
              <a:t>Highly intellectual and ascetic</a:t>
            </a:r>
          </a:p>
          <a:p>
            <a:r>
              <a:rPr lang="en-US" dirty="0" smtClean="0"/>
              <a:t>Founded Jesuits – active </a:t>
            </a:r>
            <a:r>
              <a:rPr lang="en-US" dirty="0" smtClean="0"/>
              <a:t>missionaries, absolute obedience to Pope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98" y="1600201"/>
            <a:ext cx="2259285" cy="304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142360" cy="31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294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Protestant Reformation</vt:lpstr>
      <vt:lpstr>The Three Branches of Christianity</vt:lpstr>
      <vt:lpstr>PowerPoint Presentation</vt:lpstr>
      <vt:lpstr>Indulgences</vt:lpstr>
      <vt:lpstr>Pre-reformers</vt:lpstr>
      <vt:lpstr>Martin Luther, 1517</vt:lpstr>
      <vt:lpstr>John Calvin</vt:lpstr>
      <vt:lpstr>The Counter Reformation</vt:lpstr>
      <vt:lpstr>Ignatius Loyola</vt:lpstr>
      <vt:lpstr>Political Map of Europe during Reformation</vt:lpstr>
      <vt:lpstr>Political dimensions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Administrator</dc:creator>
  <cp:lastModifiedBy>Administrator</cp:lastModifiedBy>
  <cp:revision>12</cp:revision>
  <dcterms:created xsi:type="dcterms:W3CDTF">2013-10-29T01:53:05Z</dcterms:created>
  <dcterms:modified xsi:type="dcterms:W3CDTF">2015-03-23T14:40:50Z</dcterms:modified>
</cp:coreProperties>
</file>