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9" r:id="rId4"/>
    <p:sldId id="257" r:id="rId5"/>
    <p:sldId id="264" r:id="rId6"/>
    <p:sldId id="263" r:id="rId7"/>
    <p:sldId id="281" r:id="rId8"/>
    <p:sldId id="269" r:id="rId9"/>
    <p:sldId id="280" r:id="rId10"/>
    <p:sldId id="268" r:id="rId11"/>
    <p:sldId id="267" r:id="rId12"/>
    <p:sldId id="270" r:id="rId13"/>
    <p:sldId id="274" r:id="rId14"/>
    <p:sldId id="273" r:id="rId15"/>
    <p:sldId id="27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4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8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2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0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342B-BE91-4CEF-86A2-513DBD2B2754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F6BA-2762-44F3-B3BB-B85B091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4728518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8" y="3124200"/>
            <a:ext cx="5105400" cy="3433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Rus</a:t>
            </a:r>
            <a:r>
              <a:rPr lang="en-US" sz="5400" b="1" dirty="0" smtClean="0"/>
              <a:t> and The Mongols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6401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Khanates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17067"/>
            <a:ext cx="5638800" cy="5036741"/>
          </a:xfrm>
        </p:spPr>
      </p:pic>
    </p:spTree>
    <p:extLst>
      <p:ext uri="{BB962C8B-B14F-4D97-AF65-F5344CB8AC3E}">
        <p14:creationId xmlns:p14="http://schemas.microsoft.com/office/powerpoint/2010/main" val="284378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dirty="0" err="1" smtClean="0"/>
              <a:t>Guyuk</a:t>
            </a:r>
            <a:r>
              <a:rPr lang="en-US" dirty="0" smtClean="0"/>
              <a:t> Khan, 1246-1248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Great Khan</a:t>
            </a:r>
          </a:p>
          <a:p>
            <a:r>
              <a:rPr lang="en-US" dirty="0" smtClean="0"/>
              <a:t>Letter to Pope Innocent IV: "from </a:t>
            </a:r>
            <a:r>
              <a:rPr lang="en-US" dirty="0"/>
              <a:t>the rising of the sun to its setting, all the lands have been made subject to the Great </a:t>
            </a:r>
            <a:r>
              <a:rPr lang="en-US" dirty="0" smtClean="0"/>
              <a:t>Khan“</a:t>
            </a:r>
          </a:p>
          <a:p>
            <a:r>
              <a:rPr lang="en-US" dirty="0" smtClean="0"/>
              <a:t>Died while probably planning to assassinate </a:t>
            </a:r>
            <a:r>
              <a:rPr lang="en-US" dirty="0" err="1" smtClean="0"/>
              <a:t>Batu</a:t>
            </a:r>
            <a:r>
              <a:rPr lang="en-US" dirty="0" smtClean="0"/>
              <a:t> Khan</a:t>
            </a:r>
          </a:p>
          <a:p>
            <a:r>
              <a:rPr lang="en-US" dirty="0" smtClean="0"/>
              <a:t>Mongols focused on Chinese afterwards instead of Europe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57200"/>
            <a:ext cx="1736527" cy="5901537"/>
          </a:xfrm>
        </p:spPr>
      </p:pic>
      <p:pic>
        <p:nvPicPr>
          <p:cNvPr id="3076" name="Picture 4" descr="http://upload.wikimedia.org/wikipedia/commons/thumb/4/41/G%C3%BCy%C3%BCk_interrogeant_Djam%C3%A2l_al-D%C3%AEn_Mahm%C3%BBd_Hudjand%C3%AE.jpeg/220px-G%C3%BCy%C3%BCk_interrogeant_Djam%C3%A2l_al-D%C3%AEn_Mahm%C3%BBd_Hudjand%C3%A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2743200" cy="35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4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28600"/>
            <a:ext cx="8229600" cy="1143000"/>
          </a:xfrm>
        </p:spPr>
        <p:txBody>
          <a:bodyPr/>
          <a:lstStyle/>
          <a:p>
            <a:r>
              <a:rPr lang="en-US" dirty="0" smtClean="0"/>
              <a:t>Kublai Khan, 1260-1294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593" y="1447800"/>
            <a:ext cx="3719632" cy="4876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1251-1259 </a:t>
            </a:r>
            <a:r>
              <a:rPr lang="en-US" sz="1600" dirty="0" err="1" smtClean="0"/>
              <a:t>Mongke</a:t>
            </a:r>
            <a:r>
              <a:rPr lang="en-US" sz="1600" dirty="0" smtClean="0"/>
              <a:t> Khan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Great Khan – added Syria and Iraq, made deals with Crusader kingdoms</a:t>
            </a:r>
          </a:p>
          <a:p>
            <a:r>
              <a:rPr lang="en-US" sz="1600" dirty="0" smtClean="0"/>
              <a:t>Kublai Khan founded Yuan Dynasty, Chinese mandate of heaven</a:t>
            </a:r>
          </a:p>
          <a:p>
            <a:r>
              <a:rPr lang="en-US" sz="1600" dirty="0" smtClean="0"/>
              <a:t>First non-Chinese to conquer all of China</a:t>
            </a:r>
          </a:p>
          <a:p>
            <a:r>
              <a:rPr lang="en-US" sz="1600" dirty="0" smtClean="0"/>
              <a:t>Summer palace in </a:t>
            </a:r>
            <a:r>
              <a:rPr lang="en-US" sz="1600" dirty="0" err="1" smtClean="0"/>
              <a:t>Xanadu</a:t>
            </a:r>
            <a:r>
              <a:rPr lang="en-US" sz="1600" dirty="0" smtClean="0"/>
              <a:t> (subject of Coleridge poem), probably </a:t>
            </a:r>
            <a:r>
              <a:rPr lang="en-US" sz="1600" dirty="0" err="1" smtClean="0"/>
              <a:t>Shangdu</a:t>
            </a:r>
            <a:endParaRPr lang="en-US" sz="1600" dirty="0" smtClean="0"/>
          </a:p>
          <a:p>
            <a:r>
              <a:rPr lang="en-US" sz="1600" dirty="0" smtClean="0"/>
              <a:t>Marco Polo wrote of him in the Polo Travels</a:t>
            </a:r>
          </a:p>
          <a:p>
            <a:r>
              <a:rPr lang="en-US" sz="1600" dirty="0" smtClean="0"/>
              <a:t>National paper currency</a:t>
            </a:r>
          </a:p>
          <a:p>
            <a:r>
              <a:rPr lang="en-US" sz="1600" dirty="0" smtClean="0"/>
              <a:t>Rebuilt The Grand Canal</a:t>
            </a:r>
          </a:p>
          <a:p>
            <a:r>
              <a:rPr lang="en-US" sz="1600" dirty="0" smtClean="0"/>
              <a:t>Son </a:t>
            </a:r>
            <a:r>
              <a:rPr lang="en-US" sz="1600" dirty="0" err="1" smtClean="0"/>
              <a:t>Temur</a:t>
            </a:r>
            <a:r>
              <a:rPr lang="en-US" sz="1600" dirty="0" smtClean="0"/>
              <a:t> (aka Tamerlane)</a:t>
            </a:r>
          </a:p>
          <a:p>
            <a:r>
              <a:rPr lang="en-US" sz="1600" dirty="0"/>
              <a:t>Two failed invasions of Japan: 1274, </a:t>
            </a:r>
            <a:r>
              <a:rPr lang="en-US" sz="1600" dirty="0" smtClean="0"/>
              <a:t>1281</a:t>
            </a:r>
            <a:endParaRPr lang="en-US" sz="1600" dirty="0"/>
          </a:p>
          <a:p>
            <a:r>
              <a:rPr lang="en-US" sz="1600" dirty="0"/>
              <a:t>Kamikaze – “divine wind</a:t>
            </a:r>
            <a:r>
              <a:rPr lang="en-US" sz="1600" dirty="0" smtClean="0"/>
              <a:t>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AutoShape 2" descr="https://encrypted-tbn3.gstatic.com/images?q=tbn:ANd9GcTFOb72897zusyg7dQcSI-8uRmZZBgDHDj5DXsZ3uNYGx2ga6oP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e-allmoney.com/voyager/images/Marco_Po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1701866" cy="18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ngol Invasion of Ja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32" y="3505200"/>
            <a:ext cx="4791743" cy="30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-ec2.images-amazon.com/images/G/01/books/promos/a-plus/marco_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1776222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5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3" y="560642"/>
            <a:ext cx="7977717" cy="5145628"/>
          </a:xfrm>
        </p:spPr>
      </p:pic>
    </p:spTree>
    <p:extLst>
      <p:ext uri="{BB962C8B-B14F-4D97-AF65-F5344CB8AC3E}">
        <p14:creationId xmlns:p14="http://schemas.microsoft.com/office/powerpoint/2010/main" val="265398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Century Schoolbook" panose="02040604050505020304" pitchFamily="18" charset="0"/>
              </a:rPr>
              <a:t>XANADU</a:t>
            </a:r>
            <a:br>
              <a:rPr lang="en-US" sz="3100" b="1" dirty="0" smtClean="0">
                <a:latin typeface="Century Schoolbook" panose="02040604050505020304" pitchFamily="18" charset="0"/>
              </a:rPr>
            </a:br>
            <a:r>
              <a:rPr lang="en-US" sz="3100" b="1" dirty="0" smtClean="0">
                <a:latin typeface="Century Schoolbook" panose="02040604050505020304" pitchFamily="18" charset="0"/>
              </a:rPr>
              <a:t>THE </a:t>
            </a:r>
            <a:r>
              <a:rPr lang="en-US" sz="3100" b="1" dirty="0">
                <a:latin typeface="Century Schoolbook" panose="02040604050505020304" pitchFamily="18" charset="0"/>
              </a:rPr>
              <a:t>BALLAD OF KUBLAI KHAN</a:t>
            </a:r>
            <a:r>
              <a:rPr lang="en-US" dirty="0">
                <a:latin typeface="Century Schoolbook" panose="02040604050505020304" pitchFamily="18" charset="0"/>
              </a:rPr>
              <a:t/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sz="2200" b="1" dirty="0">
                <a:latin typeface="Century Schoolbook" panose="02040604050505020304" pitchFamily="18" charset="0"/>
              </a:rPr>
              <a:t>by SAMUEL TAYLOR </a:t>
            </a:r>
            <a:r>
              <a:rPr lang="en-US" sz="2200" b="1" dirty="0" smtClean="0">
                <a:latin typeface="Century Schoolbook" panose="02040604050505020304" pitchFamily="18" charset="0"/>
              </a:rPr>
              <a:t>COLERIDGE (1816)</a:t>
            </a:r>
            <a:endParaRPr lang="en-US" sz="2200" dirty="0">
              <a:latin typeface="Century Schoolbook" panose="020406040505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latin typeface="Century Schoolbook" panose="02040604050505020304" pitchFamily="18" charset="0"/>
              </a:rPr>
              <a:t>In </a:t>
            </a:r>
            <a:r>
              <a:rPr lang="en-US" sz="2800" b="1" dirty="0" err="1">
                <a:latin typeface="Century Schoolbook" panose="02040604050505020304" pitchFamily="18" charset="0"/>
              </a:rPr>
              <a:t>Xanadu</a:t>
            </a:r>
            <a:r>
              <a:rPr lang="en-US" sz="2800" b="1" dirty="0">
                <a:latin typeface="Century Schoolbook" panose="02040604050505020304" pitchFamily="18" charset="0"/>
              </a:rPr>
              <a:t> did Kublai Khan</a:t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b="1" dirty="0">
                <a:latin typeface="Century Schoolbook" panose="02040604050505020304" pitchFamily="18" charset="0"/>
              </a:rPr>
              <a:t>a stately pleasure-dome decree,</a:t>
            </a:r>
            <a:br>
              <a:rPr lang="en-US" sz="2800" b="1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where </a:t>
            </a:r>
            <a:r>
              <a:rPr lang="en-US" sz="2800" dirty="0" err="1">
                <a:latin typeface="Century Schoolbook" panose="02040604050505020304" pitchFamily="18" charset="0"/>
              </a:rPr>
              <a:t>Alph</a:t>
            </a:r>
            <a:r>
              <a:rPr lang="en-US" sz="2800" dirty="0">
                <a:latin typeface="Century Schoolbook" panose="02040604050505020304" pitchFamily="18" charset="0"/>
              </a:rPr>
              <a:t>, the sacred river, ran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through caverns measureless to man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down to a sunless sea,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so twice five miles of fertile ground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with walls and towers were girdled round.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and there were gardens bright with sinuous rills,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where </a:t>
            </a:r>
            <a:r>
              <a:rPr lang="en-US" sz="2800" dirty="0" err="1">
                <a:latin typeface="Century Schoolbook" panose="02040604050505020304" pitchFamily="18" charset="0"/>
              </a:rPr>
              <a:t>blossom'd</a:t>
            </a:r>
            <a:r>
              <a:rPr lang="en-US" sz="2800" dirty="0">
                <a:latin typeface="Century Schoolbook" panose="02040604050505020304" pitchFamily="18" charset="0"/>
              </a:rPr>
              <a:t> many an incense-bearing tree.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And here were forests as ancient as the hills,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enfolding sunny spots of greenery.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Mongols and Tamerlane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1369 - Ming Dynasty (ethnically Han Chinese) took capital </a:t>
            </a:r>
            <a:r>
              <a:rPr lang="en-US" dirty="0" err="1" smtClean="0"/>
              <a:t>Shangdu</a:t>
            </a:r>
            <a:r>
              <a:rPr lang="en-US" dirty="0" smtClean="0"/>
              <a:t>, Mongols fled north</a:t>
            </a:r>
          </a:p>
          <a:p>
            <a:r>
              <a:rPr lang="en-US" dirty="0" smtClean="0"/>
              <a:t>Khan still kept title Emperor of China but the Chinese believed Khan lost the Mandate of Heaven</a:t>
            </a:r>
          </a:p>
          <a:p>
            <a:r>
              <a:rPr lang="en-US" dirty="0" smtClean="0"/>
              <a:t>1370-1405 – Tamerlane (</a:t>
            </a:r>
            <a:r>
              <a:rPr lang="en-US" dirty="0" err="1" smtClean="0"/>
              <a:t>Turko</a:t>
            </a:r>
            <a:r>
              <a:rPr lang="en-US" dirty="0" smtClean="0"/>
              <a:t>-Mongol) last of great nomadic conquerors of Eurasia</a:t>
            </a:r>
          </a:p>
          <a:p>
            <a:r>
              <a:rPr lang="en-US" dirty="0" smtClean="0"/>
              <a:t>Defeated </a:t>
            </a:r>
            <a:r>
              <a:rPr lang="en-US" dirty="0" err="1" smtClean="0"/>
              <a:t>Mamluks</a:t>
            </a:r>
            <a:r>
              <a:rPr lang="en-US" dirty="0" smtClean="0"/>
              <a:t>, Sultanate of Delhi, Knights </a:t>
            </a:r>
            <a:r>
              <a:rPr lang="en-US" dirty="0" err="1" smtClean="0"/>
              <a:t>Hospitaliers</a:t>
            </a:r>
            <a:r>
              <a:rPr lang="en-US" dirty="0" smtClean="0"/>
              <a:t> and est. </a:t>
            </a:r>
            <a:r>
              <a:rPr lang="en-US" dirty="0" err="1" smtClean="0"/>
              <a:t>Timurid</a:t>
            </a:r>
            <a:r>
              <a:rPr lang="en-US" dirty="0" smtClean="0"/>
              <a:t> Empire</a:t>
            </a:r>
          </a:p>
          <a:p>
            <a:r>
              <a:rPr lang="en-US" dirty="0" smtClean="0"/>
              <a:t>Tried to conquer Ming Dynasty and re-establish Yuan Dynasty</a:t>
            </a:r>
          </a:p>
          <a:p>
            <a:r>
              <a:rPr lang="en-US" dirty="0" err="1" smtClean="0"/>
              <a:t>Timurids</a:t>
            </a:r>
            <a:r>
              <a:rPr lang="en-US" dirty="0" smtClean="0"/>
              <a:t> end in 1507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2054" name="Picture 6" descr="http://upload.wikimedia.org/wikipedia/commons/a/a2/Timurid_Dynasty_821_-_873_%28AH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33" y="1646595"/>
            <a:ext cx="4016968" cy="27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9/9b/Turk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74" y="4072796"/>
            <a:ext cx="360309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mer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78502"/>
            <a:ext cx="1894086" cy="30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73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Moscow, 14</a:t>
            </a:r>
            <a:r>
              <a:rPr lang="en-US" baseline="30000" dirty="0" smtClean="0"/>
              <a:t>th</a:t>
            </a:r>
            <a:r>
              <a:rPr lang="en-US" dirty="0" smtClean="0"/>
              <a:t> – 15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Moscow originally </a:t>
            </a:r>
            <a:r>
              <a:rPr lang="en-US" dirty="0"/>
              <a:t>v</a:t>
            </a:r>
            <a:r>
              <a:rPr lang="en-US" dirty="0" smtClean="0"/>
              <a:t>assal to Vladimir</a:t>
            </a:r>
          </a:p>
          <a:p>
            <a:r>
              <a:rPr lang="en-US" dirty="0" smtClean="0"/>
              <a:t>Kiev metropolitan moved to Moscow</a:t>
            </a:r>
          </a:p>
          <a:p>
            <a:r>
              <a:rPr lang="en-US" dirty="0" smtClean="0"/>
              <a:t>Est. Grand Prince of Moscow</a:t>
            </a:r>
          </a:p>
          <a:p>
            <a:r>
              <a:rPr lang="en-US" dirty="0" smtClean="0"/>
              <a:t>Expelled Tatars from Russia, refused to pay tributes</a:t>
            </a:r>
          </a:p>
          <a:p>
            <a:r>
              <a:rPr lang="en-US" dirty="0" smtClean="0"/>
              <a:t>Ivan III “The Great” – annexes </a:t>
            </a:r>
            <a:r>
              <a:rPr lang="en-US" dirty="0" err="1" smtClean="0"/>
              <a:t>Novogrod</a:t>
            </a:r>
            <a:endParaRPr lang="en-US" dirty="0" smtClean="0"/>
          </a:p>
          <a:p>
            <a:r>
              <a:rPr lang="en-US" dirty="0" smtClean="0"/>
              <a:t>1480 - The Great Stand on </a:t>
            </a:r>
            <a:r>
              <a:rPr lang="en-US" dirty="0" err="1" smtClean="0"/>
              <a:t>Ugra</a:t>
            </a:r>
            <a:r>
              <a:rPr lang="en-US" dirty="0" smtClean="0"/>
              <a:t> River – Ivan defeats  remnant of Golden Horde, Tatars kicked out of </a:t>
            </a:r>
            <a:r>
              <a:rPr lang="en-US" dirty="0" err="1" smtClean="0"/>
              <a:t>Rus</a:t>
            </a:r>
            <a:endParaRPr lang="en-US" dirty="0" smtClean="0"/>
          </a:p>
          <a:p>
            <a:r>
              <a:rPr lang="en-US" dirty="0" smtClean="0"/>
              <a:t>“Third Rome”, Italian artisans brought in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3248487" cy="243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2133600" cy="33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of the Slavs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ncp.edu/home/rwb/Frankish_Kingdom_Charlemag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6508"/>
            <a:ext cx="5562600" cy="48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8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of </a:t>
            </a:r>
            <a:r>
              <a:rPr lang="en-US" dirty="0" err="1" smtClean="0"/>
              <a:t>Rus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Slavs</a:t>
            </a:r>
          </a:p>
          <a:p>
            <a:r>
              <a:rPr lang="en-US" dirty="0" smtClean="0"/>
              <a:t>862 – Rurik, a local chieftain establishes </a:t>
            </a:r>
            <a:r>
              <a:rPr lang="en-US" dirty="0" err="1" smtClean="0"/>
              <a:t>Rus</a:t>
            </a:r>
            <a:r>
              <a:rPr lang="en-US" dirty="0" smtClean="0"/>
              <a:t> centered at </a:t>
            </a:r>
            <a:r>
              <a:rPr lang="en-US" dirty="0" err="1" smtClean="0"/>
              <a:t>Novogrod</a:t>
            </a:r>
            <a:endParaRPr lang="en-US" dirty="0" smtClean="0"/>
          </a:p>
          <a:p>
            <a:r>
              <a:rPr lang="en-US" dirty="0" smtClean="0"/>
              <a:t>882 – Oleg adds Kiev to </a:t>
            </a:r>
            <a:r>
              <a:rPr lang="en-US" dirty="0" err="1" smtClean="0"/>
              <a:t>Rus</a:t>
            </a:r>
            <a:endParaRPr lang="en-US" dirty="0" smtClean="0"/>
          </a:p>
          <a:p>
            <a:r>
              <a:rPr lang="en-US" dirty="0" smtClean="0"/>
              <a:t>989 – Prince Vladimir I chooses Byzantine Orthodox Christianity as state religion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524000"/>
            <a:ext cx="3733801" cy="48626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8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Pre-Mongol Eurasia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219200"/>
            <a:ext cx="6254298" cy="4906963"/>
          </a:xfrm>
        </p:spPr>
      </p:pic>
    </p:spTree>
    <p:extLst>
      <p:ext uri="{BB962C8B-B14F-4D97-AF65-F5344CB8AC3E}">
        <p14:creationId xmlns:p14="http://schemas.microsoft.com/office/powerpoint/2010/main" val="170217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Chinese Dynasties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Warring States Period 475-221 BC</a:t>
            </a:r>
          </a:p>
          <a:p>
            <a:r>
              <a:rPr lang="en-US" dirty="0" smtClean="0"/>
              <a:t>Qin 225-206 BC – Great Wall, terra-cotta warriors</a:t>
            </a:r>
          </a:p>
          <a:p>
            <a:r>
              <a:rPr lang="en-US" dirty="0" smtClean="0"/>
              <a:t>Han 206 BC - 220 AD</a:t>
            </a:r>
          </a:p>
          <a:p>
            <a:r>
              <a:rPr lang="en-US" dirty="0" smtClean="0"/>
              <a:t>Three Kingdoms 220-280</a:t>
            </a:r>
          </a:p>
          <a:p>
            <a:r>
              <a:rPr lang="en-US" dirty="0" smtClean="0"/>
              <a:t>Jin 1115—1234 – Genghis Khan invades</a:t>
            </a:r>
          </a:p>
          <a:p>
            <a:r>
              <a:rPr lang="en-US" dirty="0" smtClean="0"/>
              <a:t>Yuan 1271—1368 – Mongol-led, founded by Kublai Khan, grandson of Genghis</a:t>
            </a:r>
          </a:p>
          <a:p>
            <a:r>
              <a:rPr lang="en-US" dirty="0" smtClean="0"/>
              <a:t>Ming 1368—1644 – Drives out Mongols, nice vases</a:t>
            </a:r>
          </a:p>
          <a:p>
            <a:r>
              <a:rPr lang="en-US" dirty="0" smtClean="0"/>
              <a:t>Qing 1644—1911 – Last dynasty before Republic of China, overthrown by Chiang </a:t>
            </a:r>
            <a:r>
              <a:rPr lang="en-US" dirty="0" err="1" smtClean="0"/>
              <a:t>kai-Shek</a:t>
            </a:r>
            <a:r>
              <a:rPr lang="en-US" dirty="0" smtClean="0"/>
              <a:t> and Dr. Sun </a:t>
            </a:r>
            <a:r>
              <a:rPr lang="en-US" dirty="0" err="1" smtClean="0"/>
              <a:t>Yat</a:t>
            </a:r>
            <a:r>
              <a:rPr lang="en-US" dirty="0" smtClean="0"/>
              <a:t>-Sen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cdn2.gbtimes.com/cdn/farfuture/eVLhpUVUk8j0o-3VuobyEe396-WV88IPWo14UK0fZgo/mtime:1387222651/sites/default/files/styles/1280_wide/public/2013/11/01/shutterstock_51703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25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inahistorypodcast.com/wp-content/uploads/2011/07/qinshih-23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5900"/>
            <a:ext cx="2016633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4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Temujin</a:t>
            </a:r>
            <a:r>
              <a:rPr lang="en-US" dirty="0" smtClean="0"/>
              <a:t>, 1206-1227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Born 1167</a:t>
            </a:r>
          </a:p>
          <a:p>
            <a:r>
              <a:rPr lang="en-US" dirty="0" smtClean="0"/>
              <a:t>Mongols were nomadic </a:t>
            </a:r>
          </a:p>
          <a:p>
            <a:r>
              <a:rPr lang="en-US" dirty="0" smtClean="0"/>
              <a:t>Yurts</a:t>
            </a:r>
          </a:p>
          <a:p>
            <a:r>
              <a:rPr lang="en-US" dirty="0" smtClean="0"/>
              <a:t>1206 - Declared leader of all Mongol tribes, Genghis Khan (</a:t>
            </a:r>
            <a:r>
              <a:rPr lang="en-US" dirty="0" err="1" smtClean="0"/>
              <a:t>Chinggis</a:t>
            </a:r>
            <a:r>
              <a:rPr lang="en-US" dirty="0" smtClean="0"/>
              <a:t> Khan)</a:t>
            </a:r>
          </a:p>
          <a:p>
            <a:r>
              <a:rPr lang="en-US" dirty="0" smtClean="0"/>
              <a:t>1211 – Invades Jin Dynasty in northern China</a:t>
            </a:r>
          </a:p>
          <a:p>
            <a:r>
              <a:rPr lang="en-US" dirty="0" smtClean="0"/>
              <a:t>1227 – Genghis Khan dies, </a:t>
            </a:r>
            <a:r>
              <a:rPr lang="en-US" dirty="0" err="1" smtClean="0"/>
              <a:t>Ogodei</a:t>
            </a:r>
            <a:r>
              <a:rPr lang="en-US" dirty="0" smtClean="0"/>
              <a:t> is next Khan</a:t>
            </a:r>
          </a:p>
          <a:p>
            <a:r>
              <a:rPr lang="en-US" dirty="0" smtClean="0"/>
              <a:t>Empire divided into Khanates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30927"/>
            <a:ext cx="3429000" cy="2286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35" y="3657600"/>
            <a:ext cx="4160779" cy="27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0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mapshop.com/classroom/HISTORY/World-History/w47_Ghenghis_Kh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4199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6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Khan Family 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0" y="1752601"/>
            <a:ext cx="7923799" cy="4221696"/>
          </a:xfrm>
        </p:spPr>
      </p:pic>
    </p:spTree>
    <p:extLst>
      <p:ext uri="{BB962C8B-B14F-4D97-AF65-F5344CB8AC3E}">
        <p14:creationId xmlns:p14="http://schemas.microsoft.com/office/powerpoint/2010/main" val="364142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</a:t>
            </a:r>
            <a:r>
              <a:rPr lang="en-US" dirty="0" err="1" smtClean="0"/>
              <a:t>Rus</a:t>
            </a:r>
            <a:r>
              <a:rPr lang="en-US" dirty="0" smtClean="0"/>
              <a:t> by Golden Horde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Ogedei</a:t>
            </a:r>
            <a:r>
              <a:rPr lang="en-US" dirty="0" smtClean="0"/>
              <a:t> (2</a:t>
            </a:r>
            <a:r>
              <a:rPr lang="en-US" baseline="30000" dirty="0" smtClean="0"/>
              <a:t>nd</a:t>
            </a:r>
            <a:r>
              <a:rPr lang="en-US" dirty="0" smtClean="0"/>
              <a:t> Great Khan) ordered outer Khanates to conquer west</a:t>
            </a:r>
          </a:p>
          <a:p>
            <a:r>
              <a:rPr lang="en-US" dirty="0" smtClean="0"/>
              <a:t>1235 - </a:t>
            </a:r>
            <a:r>
              <a:rPr lang="en-US" dirty="0" err="1" smtClean="0"/>
              <a:t>Batu</a:t>
            </a:r>
            <a:r>
              <a:rPr lang="en-US" dirty="0" smtClean="0"/>
              <a:t> Khan’s (grandson of Genghis Khan) Golden Horde and Tatars earlier conquered Crimean Peninsula</a:t>
            </a:r>
          </a:p>
          <a:p>
            <a:r>
              <a:rPr lang="en-US" dirty="0" smtClean="0"/>
              <a:t>1236 - General </a:t>
            </a:r>
            <a:r>
              <a:rPr lang="en-US" dirty="0" err="1" smtClean="0"/>
              <a:t>Subatai</a:t>
            </a:r>
            <a:r>
              <a:rPr lang="en-US" dirty="0" smtClean="0"/>
              <a:t> crossed Volga River</a:t>
            </a:r>
          </a:p>
          <a:p>
            <a:r>
              <a:rPr lang="en-US" dirty="0" smtClean="0"/>
              <a:t>Horde destroyed Vladimir and Moscow</a:t>
            </a:r>
          </a:p>
          <a:p>
            <a:r>
              <a:rPr lang="en-US" dirty="0" smtClean="0"/>
              <a:t>1240 Kiev becomes vassal state</a:t>
            </a:r>
          </a:p>
          <a:p>
            <a:r>
              <a:rPr lang="en-US" dirty="0" err="1" smtClean="0"/>
              <a:t>Novogrod</a:t>
            </a:r>
            <a:r>
              <a:rPr lang="en-US" dirty="0" smtClean="0"/>
              <a:t> not reached</a:t>
            </a:r>
          </a:p>
          <a:p>
            <a:r>
              <a:rPr lang="en-US" dirty="0" smtClean="0"/>
              <a:t>Alexander </a:t>
            </a:r>
            <a:r>
              <a:rPr lang="en-US" dirty="0" err="1" smtClean="0"/>
              <a:t>Nevsky</a:t>
            </a:r>
            <a:r>
              <a:rPr lang="en-US" dirty="0" smtClean="0"/>
              <a:t> of </a:t>
            </a:r>
            <a:r>
              <a:rPr lang="en-US" dirty="0" err="1" smtClean="0"/>
              <a:t>Novogrod</a:t>
            </a:r>
            <a:r>
              <a:rPr lang="en-US" dirty="0" smtClean="0"/>
              <a:t> beat Teutonic Knights and Swedes</a:t>
            </a:r>
          </a:p>
          <a:p>
            <a:r>
              <a:rPr lang="en-US" dirty="0" err="1" smtClean="0"/>
              <a:t>Batu</a:t>
            </a:r>
            <a:r>
              <a:rPr lang="en-US" dirty="0" smtClean="0"/>
              <a:t> appointed Alexander </a:t>
            </a:r>
            <a:r>
              <a:rPr lang="en-US" dirty="0" err="1" smtClean="0"/>
              <a:t>Nevsky</a:t>
            </a:r>
            <a:r>
              <a:rPr lang="en-US" dirty="0"/>
              <a:t> </a:t>
            </a:r>
            <a:r>
              <a:rPr lang="en-US" dirty="0" smtClean="0"/>
              <a:t>Prince of Kiev Teutonic Knights and Swedes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400"/>
            <a:ext cx="2468663" cy="3067903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2820560" cy="2514600"/>
          </a:xfrm>
          <a:prstGeom prst="rect">
            <a:avLst/>
          </a:prstGeom>
        </p:spPr>
      </p:pic>
      <p:pic>
        <p:nvPicPr>
          <p:cNvPr id="4098" name="Picture 2" descr="Alexander News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13" y="3624504"/>
            <a:ext cx="1853045" cy="28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8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538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Rus and The Mongols</vt:lpstr>
      <vt:lpstr>Migration of the Slavs</vt:lpstr>
      <vt:lpstr>The Beginning of Rus</vt:lpstr>
      <vt:lpstr>Pre-Mongol Eurasia</vt:lpstr>
      <vt:lpstr>Major Chinese Dynasties</vt:lpstr>
      <vt:lpstr>Temujin, 1206-1227</vt:lpstr>
      <vt:lpstr>PowerPoint Presentation</vt:lpstr>
      <vt:lpstr>Khan Family Tree</vt:lpstr>
      <vt:lpstr>Invasion of Rus by Golden Horde</vt:lpstr>
      <vt:lpstr>The Khanates</vt:lpstr>
      <vt:lpstr>   Guyuk Khan, 1246-1248</vt:lpstr>
      <vt:lpstr>Kublai Khan, 1260-1294</vt:lpstr>
      <vt:lpstr>PowerPoint Presentation</vt:lpstr>
      <vt:lpstr>XANADU THE BALLAD OF KUBLAI KHAN by SAMUEL TAYLOR COLERIDGE (1816)</vt:lpstr>
      <vt:lpstr>End of Mongols and Tamerlane</vt:lpstr>
      <vt:lpstr>The Rise of Moscow, 14th – 15th C.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Mongols and Central Asia</dc:title>
  <dc:creator>Administrator</dc:creator>
  <cp:lastModifiedBy>Administrator</cp:lastModifiedBy>
  <cp:revision>36</cp:revision>
  <dcterms:created xsi:type="dcterms:W3CDTF">2013-09-29T21:38:24Z</dcterms:created>
  <dcterms:modified xsi:type="dcterms:W3CDTF">2015-01-05T15:40:16Z</dcterms:modified>
</cp:coreProperties>
</file>